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96" r:id="rId11"/>
    <p:sldId id="297" r:id="rId12"/>
    <p:sldId id="298" r:id="rId13"/>
    <p:sldId id="299" r:id="rId14"/>
    <p:sldId id="301" r:id="rId15"/>
    <p:sldId id="302" r:id="rId16"/>
    <p:sldId id="303" r:id="rId17"/>
    <p:sldId id="277" r:id="rId18"/>
    <p:sldId id="304" r:id="rId19"/>
    <p:sldId id="309" r:id="rId20"/>
    <p:sldId id="310" r:id="rId21"/>
    <p:sldId id="311" r:id="rId22"/>
    <p:sldId id="312" r:id="rId23"/>
    <p:sldId id="313" r:id="rId24"/>
    <p:sldId id="314" r:id="rId25"/>
    <p:sldId id="286" r:id="rId26"/>
    <p:sldId id="315" r:id="rId27"/>
    <p:sldId id="316" r:id="rId28"/>
    <p:sldId id="317" r:id="rId29"/>
    <p:sldId id="305" r:id="rId30"/>
    <p:sldId id="306" r:id="rId31"/>
    <p:sldId id="300" r:id="rId32"/>
    <p:sldId id="307" r:id="rId33"/>
    <p:sldId id="308" r:id="rId34"/>
    <p:sldId id="269" r:id="rId35"/>
    <p:sldId id="274" r:id="rId36"/>
    <p:sldId id="278" r:id="rId37"/>
    <p:sldId id="280" r:id="rId38"/>
    <p:sldId id="282" r:id="rId39"/>
    <p:sldId id="285" r:id="rId40"/>
    <p:sldId id="29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E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7556"/>
  </p:normalViewPr>
  <p:slideViewPr>
    <p:cSldViewPr snapToGrid="0" snapToObjects="1">
      <p:cViewPr varScale="1">
        <p:scale>
          <a:sx n="77" d="100"/>
          <a:sy n="77" d="100"/>
        </p:scale>
        <p:origin x="19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BAB91-CDAC-B942-AE5D-764FEB727E4B}" type="datetimeFigureOut">
              <a:rPr lang="en-US" smtClean="0"/>
              <a:t>6/3/19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BF4AC-B656-A24F-9CFC-BDF30DC6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3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*</a:t>
            </a:r>
            <a:r>
              <a:rPr lang="en-US" dirty="0" err="1"/>
              <a:t>AnDrew</a:t>
            </a:r>
            <a:r>
              <a:rPr lang="en-US" dirty="0"/>
              <a:t>* for the nice introduction. Hello Everyone! I am Anirban. I am going to present our work on “On Controllable Sparse Alternatives to Softmax” which appeared in NeurIPS. This is a joint work with my collaborators from IBM Research and IIT Madras.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F4AC-B656-A24F-9CFC-BDF30DC65A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1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Sparsemax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Martins, Andre, and Ramon </a:t>
            </a:r>
            <a:r>
              <a:rPr lang="en-US" dirty="0" err="1"/>
              <a:t>Astudillo</a:t>
            </a:r>
            <a:r>
              <a:rPr lang="en-US" dirty="0"/>
              <a:t>. "From </a:t>
            </a:r>
            <a:r>
              <a:rPr lang="en-US" dirty="0" err="1"/>
              <a:t>softmax</a:t>
            </a:r>
            <a:r>
              <a:rPr lang="en-US" dirty="0"/>
              <a:t> to </a:t>
            </a:r>
            <a:r>
              <a:rPr lang="en-US" dirty="0" err="1"/>
              <a:t>sparsemax</a:t>
            </a:r>
            <a:r>
              <a:rPr lang="en-US" dirty="0"/>
              <a:t>: A sparse model of attention and multi-label classification." </a:t>
            </a:r>
            <a:r>
              <a:rPr lang="en-US" i="1" dirty="0"/>
              <a:t>International Conference on Machine Learning</a:t>
            </a:r>
            <a:r>
              <a:rPr lang="en-US" dirty="0"/>
              <a:t>. 2016.</a:t>
            </a:r>
          </a:p>
          <a:p>
            <a:endParaRPr lang="en-US" dirty="0"/>
          </a:p>
          <a:p>
            <a:r>
              <a:rPr lang="en-US" dirty="0"/>
              <a:t>Move threshold value tau(z) till the term becomes</a:t>
            </a:r>
            <a:r>
              <a:rPr lang="en-US" baseline="0" dirty="0"/>
              <a:t> a valid probability map.</a:t>
            </a:r>
          </a:p>
          <a:p>
            <a:endParaRPr lang="en-US" baseline="0" dirty="0"/>
          </a:p>
          <a:p>
            <a:r>
              <a:rPr lang="en-US" baseline="0" dirty="0"/>
              <a:t>Translation invariant: Adding a constant to each element in z is not going to change output of </a:t>
            </a:r>
            <a:r>
              <a:rPr lang="en-US" baseline="0" dirty="0" err="1"/>
              <a:t>sparsemax</a:t>
            </a:r>
            <a:r>
              <a:rPr lang="en-US" baseline="0" dirty="0"/>
              <a:t>. This is a very important property which we have used in many of our proofs.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2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solution is to remove the</a:t>
            </a:r>
            <a:r>
              <a:rPr lang="en-US" baseline="0" dirty="0"/>
              <a:t> sparse mapping function from training phase. Convexity only matter in the training phase. We use probability mapping function only in the prediction phase.</a:t>
            </a:r>
          </a:p>
          <a:p>
            <a:endParaRPr lang="en-US" baseline="0" dirty="0"/>
          </a:p>
          <a:p>
            <a:r>
              <a:rPr lang="en-US" baseline="0" dirty="0"/>
              <a:t>But training phase should have some property of this mapping function. We propose a new loss function which capture the “Essence” of mapping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59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Visualizing probability mapping functions:</a:t>
            </a:r>
          </a:p>
          <a:p>
            <a:r>
              <a:rPr lang="en-US" dirty="0"/>
              <a:t>Input</a:t>
            </a:r>
            <a:r>
              <a:rPr lang="en-US" baseline="0" dirty="0"/>
              <a:t> is [z1, z2] and output is [p1, p2].  These are contour plots of p1 given [z1, z2]. This plot contains everything about the mapping function as p2 = 1 - p1.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Looks like </a:t>
            </a:r>
            <a:r>
              <a:rPr lang="en-US" baseline="0" dirty="0" err="1"/>
              <a:t>softmax</a:t>
            </a:r>
            <a:r>
              <a:rPr lang="en-US" baseline="0" dirty="0"/>
              <a:t> is also translation invariant.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Sparsemax</a:t>
            </a:r>
            <a:r>
              <a:rPr lang="en-US" baseline="0" dirty="0"/>
              <a:t> has big regions where [p1, p2] = [0, 1] and [1, 0]. Which means any value of z which falls in those place results in sparse distribution.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No other functions has sparse regions of z.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We are on a search to find functions which gives a control on sparsity. Some hyper parameter to which can be tuned using a validation dataset.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32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78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53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Sparsecone</a:t>
            </a:r>
            <a:r>
              <a:rPr lang="en-US" baseline="0" dirty="0"/>
              <a:t> is not monotonic for those z when denominator in g(z) equation becomes negative. That is if $\</a:t>
            </a:r>
            <a:r>
              <a:rPr lang="en-US" baseline="0" dirty="0" err="1"/>
              <a:t>sum_j</a:t>
            </a:r>
            <a:r>
              <a:rPr lang="en-US" baseline="0" dirty="0"/>
              <a:t> </a:t>
            </a:r>
            <a:r>
              <a:rPr lang="en-US" baseline="0" dirty="0" err="1"/>
              <a:t>z_j</a:t>
            </a:r>
            <a:r>
              <a:rPr lang="en-US" baseline="0" dirty="0"/>
              <a:t> + </a:t>
            </a:r>
            <a:r>
              <a:rPr lang="en-US" baseline="0" dirty="0" err="1"/>
              <a:t>Kq</a:t>
            </a:r>
            <a:r>
              <a:rPr lang="en-US" baseline="0" dirty="0"/>
              <a:t> &lt; 0$. It is also undefined when $\</a:t>
            </a:r>
            <a:r>
              <a:rPr lang="en-US" baseline="0" dirty="0" err="1"/>
              <a:t>sum_j</a:t>
            </a:r>
            <a:r>
              <a:rPr lang="en-US" baseline="0" dirty="0"/>
              <a:t> </a:t>
            </a:r>
            <a:r>
              <a:rPr lang="en-US" baseline="0" dirty="0" err="1"/>
              <a:t>z_j</a:t>
            </a:r>
            <a:r>
              <a:rPr lang="en-US" baseline="0" dirty="0"/>
              <a:t> + </a:t>
            </a:r>
            <a:r>
              <a:rPr lang="en-US" baseline="0" dirty="0" err="1"/>
              <a:t>Kq</a:t>
            </a:r>
            <a:r>
              <a:rPr lang="en-US" baseline="0" dirty="0"/>
              <a:t> = 0$.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8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\</a:t>
            </a:r>
            <a:r>
              <a:rPr lang="en-US" dirty="0" err="1"/>
              <a:t>sum_i</a:t>
            </a:r>
            <a:r>
              <a:rPr lang="en-US" dirty="0"/>
              <a:t> </a:t>
            </a:r>
            <a:r>
              <a:rPr lang="en-US" dirty="0" err="1"/>
              <a:t>zi</a:t>
            </a:r>
            <a:r>
              <a:rPr lang="en-US" dirty="0"/>
              <a:t> &lt; 0 we take a mirror point of z.</a:t>
            </a:r>
            <a:r>
              <a:rPr lang="en-US" baseline="0" dirty="0"/>
              <a:t> In figure z -&gt; \tilde{z}.</a:t>
            </a:r>
          </a:p>
          <a:p>
            <a:endParaRPr lang="en-US" baseline="0" dirty="0"/>
          </a:p>
          <a:p>
            <a:r>
              <a:rPr lang="en-US" baseline="0" dirty="0"/>
              <a:t>When q = 0 we get sum-norm++ which is defined for negative values also. It is also monotonic.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4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</a:t>
            </a:r>
            <a:r>
              <a:rPr lang="en-US" baseline="0" dirty="0"/>
              <a:t> model which has a sparse output layer before loss function will result in non-convex objective function. </a:t>
            </a:r>
          </a:p>
          <a:p>
            <a:endParaRPr lang="en-US" baseline="0" dirty="0"/>
          </a:p>
          <a:p>
            <a:r>
              <a:rPr lang="en-US" baseline="0" dirty="0"/>
              <a:t>In the diagram in bottom left (contour plot) we assume a case where correct label is z_2. For all the z values in green region loss should be 0 as predicted probability is [0,1]. For the red region predicted probability is [1, 0]. [1,0] will incur a loss as correct output should have been [0,1]. For all the values in red region loss will also be same as predicted </a:t>
            </a:r>
            <a:r>
              <a:rPr lang="en-US" baseline="0" dirty="0" err="1"/>
              <a:t>prob</a:t>
            </a:r>
            <a:r>
              <a:rPr lang="en-US" baseline="0" dirty="0"/>
              <a:t> is same. This function is clearly non-convex. Diagram in bottom right is a cross section of the contour plot which makes it easier to see why this function is non-convex. Using the property that for any convex function line connecting any to points in a function should be above the function, which is  being violated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8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</a:t>
            </a:r>
            <a:r>
              <a:rPr lang="en-US" baseline="0" dirty="0"/>
              <a:t> are results for abstractive sentence summarization.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4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start with lets define the problem we are looking at. </a:t>
            </a:r>
          </a:p>
          <a:p>
            <a:r>
              <a:rPr lang="en-US" dirty="0"/>
              <a:t>Given a real score vector z, how can we obtain a probability distribution p. </a:t>
            </a:r>
          </a:p>
          <a:p>
            <a:r>
              <a:rPr lang="en-US" dirty="0"/>
              <a:t>As we can see, the properties of a probability distribution should hold for the the elements of p. </a:t>
            </a:r>
          </a:p>
          <a:p>
            <a:r>
              <a:rPr lang="en-US" dirty="0"/>
              <a:t>This talk will discuss about all kinds of function rho which can transform such a vector z to a distribution p. </a:t>
            </a:r>
          </a:p>
          <a:p>
            <a:r>
              <a:rPr lang="en-US" dirty="0"/>
              <a:t>Essentially, this step can be visualized as taking any point in the real space z and finding its equivalent point p in the probability simplex.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F4AC-B656-A24F-9CFC-BDF30DC65A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ways to do so. Our very familiar </a:t>
            </a:r>
            <a:r>
              <a:rPr lang="en-US" dirty="0" err="1"/>
              <a:t>softmax</a:t>
            </a:r>
            <a:r>
              <a:rPr lang="en-US" dirty="0"/>
              <a:t> function is one way to do such a transformation as it produces probabilities.</a:t>
            </a:r>
          </a:p>
          <a:p>
            <a:endParaRPr lang="en-US" dirty="0"/>
          </a:p>
          <a:p>
            <a:r>
              <a:rPr lang="en-US" dirty="0"/>
              <a:t>Similarly, other not so well-known techniques like sum-normalization and spherical </a:t>
            </a:r>
            <a:r>
              <a:rPr lang="en-US" dirty="0" err="1"/>
              <a:t>softmax</a:t>
            </a:r>
            <a:r>
              <a:rPr lang="en-US" dirty="0"/>
              <a:t> can also produces probabilities.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3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why do we care to study such functions? </a:t>
            </a:r>
          </a:p>
          <a:p>
            <a:endParaRPr lang="en-US" dirty="0"/>
          </a:p>
          <a:p>
            <a:r>
              <a:rPr lang="en-US" dirty="0"/>
              <a:t>The answer is there are various places where we use </a:t>
            </a:r>
            <a:r>
              <a:rPr lang="en-US" dirty="0" err="1"/>
              <a:t>softmax</a:t>
            </a:r>
            <a:r>
              <a:rPr lang="en-US" dirty="0"/>
              <a:t> function. be it classification or for attention models or memory networks, the list is endless.</a:t>
            </a:r>
          </a:p>
          <a:p>
            <a:endParaRPr lang="en-US" dirty="0"/>
          </a:p>
          <a:p>
            <a:r>
              <a:rPr lang="en-US" dirty="0"/>
              <a:t>Softmax is </a:t>
            </a:r>
            <a:r>
              <a:rPr lang="en-US" dirty="0" err="1"/>
              <a:t>ubiquitious</a:t>
            </a:r>
            <a:r>
              <a:rPr lang="en-US" dirty="0"/>
              <a:t> in all of these areas because of its various nice properties.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F4AC-B656-A24F-9CFC-BDF30DC65A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1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For example, lets take a look at the image of cockpit. Here there a plethora of controls and instruments. However, not all of them are important for a particular situation.</a:t>
            </a:r>
          </a:p>
          <a:p>
            <a:endParaRPr lang="en-US" baseline="0" dirty="0"/>
          </a:p>
          <a:p>
            <a:r>
              <a:rPr lang="en-US" baseline="0" dirty="0"/>
              <a:t>A pilot only needs to focus (attend) on the sensors which matter for a situation. Say, landing or take off. </a:t>
            </a:r>
          </a:p>
          <a:p>
            <a:endParaRPr lang="en-US" baseline="0" dirty="0"/>
          </a:p>
          <a:p>
            <a:r>
              <a:rPr lang="en-US" baseline="0" dirty="0"/>
              <a:t>Similarly, attention models learn to attend to only on important parts of the input. This attention is usually computed using a </a:t>
            </a:r>
            <a:r>
              <a:rPr lang="en-US" baseline="0" dirty="0" err="1"/>
              <a:t>softmax</a:t>
            </a:r>
            <a:r>
              <a:rPr lang="en-US" baseline="0" dirty="0"/>
              <a:t> function in case of soft attention.</a:t>
            </a:r>
          </a:p>
          <a:p>
            <a:r>
              <a:rPr lang="en-US" baseline="0" dirty="0"/>
              <a:t>Attention weights which are probabilities produced by </a:t>
            </a:r>
            <a:r>
              <a:rPr lang="en-US" baseline="0" dirty="0" err="1"/>
              <a:t>softmax</a:t>
            </a:r>
            <a:r>
              <a:rPr lang="en-US" baseline="0" dirty="0"/>
              <a:t> are finally used to provide a weighted combination of inputs to the neural model.</a:t>
            </a:r>
          </a:p>
          <a:p>
            <a:endParaRPr lang="en-US" baseline="0" dirty="0"/>
          </a:p>
          <a:p>
            <a:r>
              <a:rPr lang="en-US" baseline="0" dirty="0"/>
              <a:t>We will be looking how these probability distribution is computed while doing weighted averaging.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36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there are known limitations of the existing probability mapping functions. For example, the way </a:t>
            </a:r>
            <a:r>
              <a:rPr lang="en-US" dirty="0" err="1"/>
              <a:t>softmax</a:t>
            </a:r>
            <a:r>
              <a:rPr lang="en-US" dirty="0"/>
              <a:t> is defined, as the numerator can never be zero, it is impossible for </a:t>
            </a:r>
            <a:r>
              <a:rPr lang="en-US" dirty="0" err="1"/>
              <a:t>softmax</a:t>
            </a:r>
            <a:r>
              <a:rPr lang="en-US" dirty="0"/>
              <a:t> to always produce non-zeros values in its output distribution. Even though values can be very close to zero, but they will never be exactly zero. That’s why </a:t>
            </a:r>
            <a:r>
              <a:rPr lang="en-US" dirty="0" err="1"/>
              <a:t>softmax</a:t>
            </a:r>
            <a:r>
              <a:rPr lang="en-US" dirty="0"/>
              <a:t> outputs can never be sparse.</a:t>
            </a:r>
          </a:p>
          <a:p>
            <a:endParaRPr lang="en-US" dirty="0"/>
          </a:p>
          <a:p>
            <a:r>
              <a:rPr lang="en-US" dirty="0"/>
              <a:t>On the other hand, sum-normalization is typically not used as it cannot work with negative values, which violates the criteria for probabilities.</a:t>
            </a:r>
          </a:p>
          <a:p>
            <a:endParaRPr lang="en-US" dirty="0"/>
          </a:p>
          <a:p>
            <a:r>
              <a:rPr lang="en-US" dirty="0"/>
              <a:t>Similarly, spherical </a:t>
            </a:r>
            <a:r>
              <a:rPr lang="en-US" dirty="0" err="1"/>
              <a:t>softmax</a:t>
            </a:r>
            <a:r>
              <a:rPr lang="en-US" dirty="0"/>
              <a:t> has an issue of non-monotonicity due to the presence of the square term. </a:t>
            </a:r>
          </a:p>
          <a:p>
            <a:endParaRPr lang="en-US" dirty="0"/>
          </a:p>
          <a:p>
            <a:r>
              <a:rPr lang="en-US" dirty="0"/>
              <a:t>Thus we begin the search for probability mapping functions which do not have these shortcomings.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98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why do we need sparsity? Lets consider a </a:t>
            </a:r>
            <a:r>
              <a:rPr lang="en-US" dirty="0" err="1"/>
              <a:t>multilable</a:t>
            </a:r>
            <a:r>
              <a:rPr lang="en-US" dirty="0"/>
              <a:t> classification problem. In this problem, for a single image, there can be multiple labels which are true. However, the number of true labels are much less than the possible labels which could be 1000s.</a:t>
            </a:r>
          </a:p>
          <a:p>
            <a:endParaRPr lang="en-US" dirty="0"/>
          </a:p>
          <a:p>
            <a:r>
              <a:rPr lang="en-US" dirty="0"/>
              <a:t>Hence, it is much needed to have a probability mapping function where only a few labels are turned on and others are zero.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F4AC-B656-A24F-9CFC-BDF30DC65A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9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 different setting like attention model (specifically for the problem of textual entailment)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BF4AC-B656-A24F-9CFC-BDF30DC65A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5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3E1EA-46BD-5947-88EE-1213309304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1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21DE-6760-EC4C-BF5D-8D3B07BB1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8D1D05-D19B-934F-93A6-3A1B6682D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C5A23-6BC6-4145-BE9F-A7D2ECF5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35F5B-6D3B-0048-9971-DB2387D38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21D01-88B5-934C-A1B5-8D845387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9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7365-73C3-9F4D-9980-2B377940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3E606-EEB9-3343-B18B-0F670D051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AB4ED-3DCD-C44D-A410-EC84FE67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E40B8-5ABC-DB4B-A8F9-9695301D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E7E1-0A38-DF46-BB7B-D96589DEC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0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2C7CE-0733-DE43-BBFD-061B9F22A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F0F6DE-2AD0-4C47-A044-3E325D9C7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96801-CF97-3648-B22F-740AFE42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D082E-F17E-4443-A36A-424887CA0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0873B-E444-E946-BF41-E47197EC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3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BB23-B3EE-2B45-AD66-93C5D7FC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5E7FC-DEF6-7E4F-87D8-30E9844F7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0846E-FD3B-4447-9C6D-B0F717DD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E79CD-8EEF-B44D-B781-BD46AE18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5D696-0D2B-FC4F-98D8-A04B0991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68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CB46-7F4B-3742-AA6D-4163792A8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63B31-62B2-6A44-B139-3FD5EA28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67BDC-77CC-4545-900F-109E8EB3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19157-DA02-F54F-9CAE-88AAECA1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BB33B-AC05-3240-AA76-5A7ED402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1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1581-8E70-084A-9727-1F5AD320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5F6B3-197F-444B-9F5E-68C360288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1FA70-1B92-654C-AA2B-74D08A429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E2BA5-2CCA-5E49-BDC1-0188D35A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0AC45-9901-234C-B735-80650FDD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14C3-F016-634A-8F58-1D4E3A18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333D-1000-E846-84CD-DC4EB354D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1041F-4686-A245-809A-6EAD40D42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15692-36B6-2440-ACDF-9BD5303D3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0DC79-A6C6-674E-8781-F1D66BD12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977414-01D4-5640-98AC-172A94887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9DA49-C4C5-7F4A-A8EB-D8966E9B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43A0D7-BF23-2E42-B91D-D3B9D004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F8A57-A368-404A-816A-A774E1F1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61C09-9B19-3D42-9121-3B05A9A3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7128B5-8443-EF4F-936C-6D6896E06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6ED80-402C-0346-8170-96F261D8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36751-5817-484A-AEB2-6A5AB91B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0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24E49C-612A-0C4C-A898-8BB087C4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17769-8620-9146-B40E-B6A949D0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373CB-DEB9-C044-915E-08EB1E757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80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496A-6ADF-084F-AEAC-A3ADFC2A4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F01A2-F4DD-AD4B-9BD6-1AAED8484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B1C34-45FE-2D47-856C-39385CD9A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B930C-29A6-4B47-B9EA-7D07BE7C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D86F2-CBE2-E546-9159-CC012FB2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750EF-2570-C743-8861-3CFA54CE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B9018-D86E-D54B-9EE7-77F2AEB36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894E3-6707-AB45-9DC1-260B76F49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CE229-E543-4A41-BDF9-B09EEDCB8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6D0BC-B8DC-5B4D-B3BA-5FB20251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0A57B-8659-0D49-9B1F-9504C220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93A88-95BE-0F48-8D86-3C38347B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1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FFC22-8539-8A4A-87D3-0A6A3D7C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BC011-CBE8-5048-9E4F-FAB4F18E2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ABF46-66FE-F847-8317-13A4C242E6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0EFC-336A-444E-A790-8747D8EAB610}" type="datetimeFigureOut">
              <a:rPr lang="en-US" smtClean="0"/>
              <a:t>6/3/19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32C30-F374-7D4B-8CEE-CE3809ED2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72159-0FAC-C74A-8F90-D025C8BD0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07808-7C4A-7147-B231-873536C96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7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s://bit.ly/paper-neurips2018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10" Type="http://schemas.openxmlformats.org/officeDocument/2006/relationships/image" Target="../media/image6.jpg"/><Relationship Id="rId4" Type="http://schemas.openxmlformats.org/officeDocument/2006/relationships/hyperlink" Target="mailto:anirbanlaha@gmail.com" TargetMode="External"/><Relationship Id="rId9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11.tiff"/><Relationship Id="rId7" Type="http://schemas.openxmlformats.org/officeDocument/2006/relationships/image" Target="../media/image19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12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png"/><Relationship Id="rId15" Type="http://schemas.openxmlformats.org/officeDocument/2006/relationships/image" Target="../media/image19.tiff"/><Relationship Id="rId10" Type="http://schemas.openxmlformats.org/officeDocument/2006/relationships/image" Target="../media/image14.tiff"/><Relationship Id="rId4" Type="http://schemas.openxmlformats.org/officeDocument/2006/relationships/image" Target="../media/image8.png"/><Relationship Id="rId9" Type="http://schemas.openxmlformats.org/officeDocument/2006/relationships/image" Target="../media/image13.tiff"/><Relationship Id="rId14" Type="http://schemas.openxmlformats.org/officeDocument/2006/relationships/image" Target="../media/image1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nlg-acl19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31.emf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58" y="565436"/>
            <a:ext cx="9144000" cy="176429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On Controllable </a:t>
            </a:r>
            <a:br>
              <a:rPr lang="en-US" sz="4800" b="1" dirty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</a:br>
            <a:r>
              <a:rPr lang="en-US" sz="4800" b="1" dirty="0">
                <a:solidFill>
                  <a:srgbClr val="C00000"/>
                </a:solidFill>
                <a:ea typeface="Abadi MT Condensed Extra Bold" charset="0"/>
                <a:cs typeface="Abadi MT Condensed Extra Bold" charset="0"/>
              </a:rPr>
              <a:t>Sparse Alternatives to Softmax</a:t>
            </a:r>
            <a:endParaRPr lang="en-US" sz="4800" b="1" dirty="0"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857" y="4937304"/>
            <a:ext cx="9587345" cy="2702195"/>
          </a:xfrm>
        </p:spPr>
        <p:txBody>
          <a:bodyPr>
            <a:normAutofit/>
          </a:bodyPr>
          <a:lstStyle/>
          <a:p>
            <a:r>
              <a:rPr lang="en-US" baseline="30000" dirty="0">
                <a:solidFill>
                  <a:srgbClr val="00B050"/>
                </a:solidFill>
              </a:rPr>
              <a:t>1</a:t>
            </a:r>
            <a:r>
              <a:rPr lang="en-US" dirty="0">
                <a:solidFill>
                  <a:srgbClr val="00B050"/>
                </a:solidFill>
              </a:rPr>
              <a:t>IBM Research AI          </a:t>
            </a:r>
            <a:r>
              <a:rPr lang="en-US" baseline="30000" dirty="0">
                <a:solidFill>
                  <a:srgbClr val="00B0F0"/>
                </a:solidFill>
              </a:rPr>
              <a:t>2</a:t>
            </a:r>
            <a:r>
              <a:rPr lang="en-US" dirty="0">
                <a:solidFill>
                  <a:srgbClr val="00B0F0"/>
                </a:solidFill>
              </a:rPr>
              <a:t>IIT Madras</a:t>
            </a:r>
          </a:p>
          <a:p>
            <a:endParaRPr lang="en-US" baseline="30000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NeurIPS 2018 paper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bit.ly/paper-neurips2018</a:t>
            </a:r>
            <a:endParaRPr lang="en-US" dirty="0"/>
          </a:p>
          <a:p>
            <a:r>
              <a:rPr lang="en-US" dirty="0"/>
              <a:t>Email: </a:t>
            </a:r>
            <a:r>
              <a:rPr lang="en-US" dirty="0">
                <a:hlinkClick r:id="rId4"/>
              </a:rPr>
              <a:t>anirbanlaha@gmail.com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626D6-4F4A-5249-A86C-3D12B1B8A807}"/>
              </a:ext>
            </a:extLst>
          </p:cNvPr>
          <p:cNvGrpSpPr/>
          <p:nvPr/>
        </p:nvGrpSpPr>
        <p:grpSpPr>
          <a:xfrm>
            <a:off x="673185" y="2723903"/>
            <a:ext cx="10908687" cy="2069575"/>
            <a:chOff x="695354" y="3081981"/>
            <a:chExt cx="10908687" cy="2069575"/>
          </a:xfrm>
        </p:grpSpPr>
        <p:pic>
          <p:nvPicPr>
            <p:cNvPr id="5" name="Picture 4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78A890B7-52FD-244C-8732-B658EF623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354" y="3137338"/>
              <a:ext cx="1277007" cy="1277007"/>
            </a:xfrm>
            <a:prstGeom prst="rect">
              <a:avLst/>
            </a:prstGeom>
          </p:spPr>
        </p:pic>
        <p:pic>
          <p:nvPicPr>
            <p:cNvPr id="9" name="Picture 8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5F37BADF-EE82-2943-BE3F-1B3523FC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6416" y="3137338"/>
              <a:ext cx="1338656" cy="1277007"/>
            </a:xfrm>
            <a:prstGeom prst="rect">
              <a:avLst/>
            </a:prstGeom>
          </p:spPr>
        </p:pic>
        <p:pic>
          <p:nvPicPr>
            <p:cNvPr id="11" name="Picture 10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A4791EAA-0B25-F94B-B5E8-238EB4092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53576" y="3141197"/>
              <a:ext cx="1332364" cy="1273148"/>
            </a:xfrm>
            <a:prstGeom prst="rect">
              <a:avLst/>
            </a:prstGeom>
          </p:spPr>
        </p:pic>
        <p:pic>
          <p:nvPicPr>
            <p:cNvPr id="13" name="Picture 12" descr="A person wearing a white shirt and smiling at the camera&#10;&#10;Description automatically generated">
              <a:extLst>
                <a:ext uri="{FF2B5EF4-FFF2-40B4-BE49-F238E27FC236}">
                  <a16:creationId xmlns:a16="http://schemas.microsoft.com/office/drawing/2014/main" id="{C2D986A3-8B27-B14A-9D36-02740F236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24444" y="3081981"/>
              <a:ext cx="1332364" cy="1332364"/>
            </a:xfrm>
            <a:prstGeom prst="rect">
              <a:avLst/>
            </a:prstGeom>
          </p:spPr>
        </p:pic>
        <p:pic>
          <p:nvPicPr>
            <p:cNvPr id="15" name="Picture 14" descr="A person smiling for the camera&#10;&#10;Description automatically generated">
              <a:extLst>
                <a:ext uri="{FF2B5EF4-FFF2-40B4-BE49-F238E27FC236}">
                  <a16:creationId xmlns:a16="http://schemas.microsoft.com/office/drawing/2014/main" id="{BCCAA1C1-9374-584C-AFDB-6C10D27D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67155" y="3137338"/>
              <a:ext cx="1142483" cy="1282639"/>
            </a:xfrm>
            <a:prstGeom prst="rect">
              <a:avLst/>
            </a:prstGeom>
          </p:spPr>
        </p:pic>
        <p:pic>
          <p:nvPicPr>
            <p:cNvPr id="17" name="Picture 16" descr="A person in a green shirt&#10;&#10;Description automatically generated">
              <a:extLst>
                <a:ext uri="{FF2B5EF4-FFF2-40B4-BE49-F238E27FC236}">
                  <a16:creationId xmlns:a16="http://schemas.microsoft.com/office/drawing/2014/main" id="{6E6B0A2C-45F8-A148-B4BB-3A0ED4992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2563"/>
            <a:stretch/>
          </p:blipFill>
          <p:spPr>
            <a:xfrm>
              <a:off x="10357313" y="3137338"/>
              <a:ext cx="1079500" cy="127700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76669C-F03F-C244-82F9-60A160FB3C99}"/>
                </a:ext>
              </a:extLst>
            </p:cNvPr>
            <p:cNvSpPr/>
            <p:nvPr/>
          </p:nvSpPr>
          <p:spPr>
            <a:xfrm>
              <a:off x="902405" y="4523755"/>
              <a:ext cx="86594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/>
                <a:t>Anirban</a:t>
              </a:r>
            </a:p>
            <a:p>
              <a:pPr algn="ctr"/>
              <a:r>
                <a:rPr lang="en-US" sz="1600" dirty="0"/>
                <a:t> Laha</a:t>
              </a:r>
              <a:r>
                <a:rPr lang="en-US" sz="1600" baseline="30000" dirty="0">
                  <a:solidFill>
                    <a:srgbClr val="00B050"/>
                  </a:solidFill>
                </a:rPr>
                <a:t>1</a:t>
              </a:r>
              <a:endPara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B34596-961E-B649-8186-850843E15D6B}"/>
                </a:ext>
              </a:extLst>
            </p:cNvPr>
            <p:cNvSpPr/>
            <p:nvPr/>
          </p:nvSpPr>
          <p:spPr>
            <a:xfrm>
              <a:off x="2508651" y="4555789"/>
              <a:ext cx="1474186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/>
                <a:t>Saneem A. </a:t>
              </a:r>
            </a:p>
            <a:p>
              <a:pPr algn="ctr"/>
              <a:r>
                <a:rPr lang="en-US" sz="1600" dirty="0"/>
                <a:t>Chemmengath</a:t>
              </a:r>
              <a:r>
                <a:rPr lang="en-US" sz="1600" baseline="30000" dirty="0">
                  <a:solidFill>
                    <a:srgbClr val="00B050"/>
                  </a:solidFill>
                </a:rPr>
                <a:t>1</a:t>
              </a:r>
              <a:endPara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CB8632-CABC-F549-8E53-1393A26E7E71}"/>
                </a:ext>
              </a:extLst>
            </p:cNvPr>
            <p:cNvSpPr/>
            <p:nvPr/>
          </p:nvSpPr>
          <p:spPr>
            <a:xfrm>
              <a:off x="4735459" y="4555789"/>
              <a:ext cx="96859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1600" dirty="0"/>
                <a:t>Priyanka </a:t>
              </a:r>
            </a:p>
            <a:p>
              <a:r>
                <a:rPr lang="en-US" sz="1600" dirty="0"/>
                <a:t>Agrawal</a:t>
              </a:r>
              <a:r>
                <a:rPr lang="en-US" sz="1600" baseline="30000" dirty="0">
                  <a:solidFill>
                    <a:srgbClr val="00B050"/>
                  </a:solidFill>
                </a:rPr>
                <a:t>1</a:t>
              </a:r>
              <a:r>
                <a:rPr lang="en-US" sz="1600" dirty="0"/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20B152-B5E1-1248-9EF7-1DA4FF1C93C3}"/>
                </a:ext>
              </a:extLst>
            </p:cNvPr>
            <p:cNvSpPr/>
            <p:nvPr/>
          </p:nvSpPr>
          <p:spPr>
            <a:xfrm>
              <a:off x="6672984" y="4562476"/>
              <a:ext cx="103528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/>
                <a:t>Mitesh M.</a:t>
              </a:r>
            </a:p>
            <a:p>
              <a:pPr algn="ctr"/>
              <a:r>
                <a:rPr lang="en-US" sz="1600" dirty="0"/>
                <a:t> Khapra</a:t>
              </a:r>
              <a:r>
                <a:rPr lang="en-US" sz="1600" baseline="30000" dirty="0">
                  <a:solidFill>
                    <a:srgbClr val="00B0F0"/>
                  </a:solidFill>
                </a:rPr>
                <a:t>2</a:t>
              </a:r>
              <a:endPara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E0B183-AB1C-194B-A854-3F73F9BCDBB0}"/>
                </a:ext>
              </a:extLst>
            </p:cNvPr>
            <p:cNvSpPr/>
            <p:nvPr/>
          </p:nvSpPr>
          <p:spPr>
            <a:xfrm>
              <a:off x="8151582" y="4566781"/>
              <a:ext cx="177362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/>
                <a:t>Karthik </a:t>
              </a:r>
            </a:p>
            <a:p>
              <a:pPr algn="ctr"/>
              <a:r>
                <a:rPr lang="en-US" sz="1600" dirty="0"/>
                <a:t>Sankaranarayanan</a:t>
              </a:r>
              <a:r>
                <a:rPr lang="en-US" sz="1600" baseline="30000" dirty="0">
                  <a:solidFill>
                    <a:srgbClr val="00B050"/>
                  </a:solidFill>
                </a:rPr>
                <a:t>1</a:t>
              </a:r>
              <a:endParaRPr lang="en-U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244AB24-93B7-B64C-88A2-1C7BA015C6F6}"/>
                </a:ext>
              </a:extLst>
            </p:cNvPr>
            <p:cNvSpPr/>
            <p:nvPr/>
          </p:nvSpPr>
          <p:spPr>
            <a:xfrm>
              <a:off x="10304391" y="4523755"/>
              <a:ext cx="1299650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dirty="0"/>
                <a:t>Harish G. </a:t>
              </a:r>
            </a:p>
            <a:p>
              <a:pPr algn="ctr"/>
              <a:r>
                <a:rPr lang="en-US" sz="1600" dirty="0"/>
                <a:t>Ramaswamy</a:t>
              </a:r>
              <a:r>
                <a:rPr lang="en-US" sz="1600" baseline="30000" dirty="0">
                  <a:solidFill>
                    <a:srgbClr val="00B0F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762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7"/>
    </mc:Choice>
    <mc:Fallback>
      <p:transition spd="slow" advTm="33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A03F-C45B-DF44-A933-6574C81B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Sparse Probability Maps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B1AE3D-4E36-8943-83B0-68587D688E31}"/>
              </a:ext>
            </a:extLst>
          </p:cNvPr>
          <p:cNvSpPr txBox="1">
            <a:spLocks/>
          </p:cNvSpPr>
          <p:nvPr/>
        </p:nvSpPr>
        <p:spPr>
          <a:xfrm>
            <a:off x="838200" y="1440143"/>
            <a:ext cx="10515600" cy="4944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Sparsemax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: </a:t>
            </a:r>
            <a:r>
              <a:rPr lang="en-US" dirty="0"/>
              <a:t>Projects the score vector onto probability simplex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b="1" dirty="0"/>
              <a:t>Computing </a:t>
            </a:r>
            <a:r>
              <a:rPr lang="en-US" b="1" dirty="0" err="1"/>
              <a:t>sparsemax</a:t>
            </a:r>
            <a:r>
              <a:rPr lang="en-US" dirty="0"/>
              <a:t>: Sort the scores and find a threshold.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90A5D2-B865-6548-91F8-078B57679EFE}"/>
              </a:ext>
            </a:extLst>
          </p:cNvPr>
          <p:cNvGrpSpPr/>
          <p:nvPr/>
        </p:nvGrpSpPr>
        <p:grpSpPr>
          <a:xfrm>
            <a:off x="2765124" y="4423175"/>
            <a:ext cx="6777317" cy="528479"/>
            <a:chOff x="2650943" y="5163015"/>
            <a:chExt cx="6777317" cy="52847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370797-41B4-3E4F-8A8E-65A9F78990A7}"/>
                </a:ext>
              </a:extLst>
            </p:cNvPr>
            <p:cNvCxnSpPr/>
            <p:nvPr/>
          </p:nvCxnSpPr>
          <p:spPr>
            <a:xfrm>
              <a:off x="2650943" y="5629835"/>
              <a:ext cx="6777317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5AA37A-EC8F-F44A-8316-E82C1D24DB96}"/>
                </a:ext>
              </a:extLst>
            </p:cNvPr>
            <p:cNvSpPr txBox="1"/>
            <p:nvPr/>
          </p:nvSpPr>
          <p:spPr>
            <a:xfrm flipH="1">
              <a:off x="8720253" y="5163015"/>
              <a:ext cx="49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Z</a:t>
              </a:r>
              <a:r>
                <a:rPr lang="en-US" baseline="-25000"/>
                <a:t>(1)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FB27AC-DDDD-714E-BAA5-6B2C0EF6664C}"/>
                </a:ext>
              </a:extLst>
            </p:cNvPr>
            <p:cNvSpPr txBox="1"/>
            <p:nvPr/>
          </p:nvSpPr>
          <p:spPr>
            <a:xfrm flipH="1">
              <a:off x="7980132" y="5163015"/>
              <a:ext cx="49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(2)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7E6FEF-CDB0-E44D-9B2E-F8C0F8EB3324}"/>
                </a:ext>
              </a:extLst>
            </p:cNvPr>
            <p:cNvSpPr txBox="1"/>
            <p:nvPr/>
          </p:nvSpPr>
          <p:spPr>
            <a:xfrm flipH="1">
              <a:off x="5794274" y="5163015"/>
              <a:ext cx="49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(3)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552D1B-192A-8949-9496-91950760A4A2}"/>
                </a:ext>
              </a:extLst>
            </p:cNvPr>
            <p:cNvSpPr txBox="1"/>
            <p:nvPr/>
          </p:nvSpPr>
          <p:spPr>
            <a:xfrm flipH="1">
              <a:off x="5065618" y="5163015"/>
              <a:ext cx="49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(4)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40A5CB-6FB6-034A-99EF-FC6ED5FE1C45}"/>
                </a:ext>
              </a:extLst>
            </p:cNvPr>
            <p:cNvSpPr txBox="1"/>
            <p:nvPr/>
          </p:nvSpPr>
          <p:spPr>
            <a:xfrm flipH="1">
              <a:off x="4337072" y="5163015"/>
              <a:ext cx="490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baseline="-25000" dirty="0"/>
                <a:t>(5)</a:t>
              </a:r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C7AAC7-0B72-E045-88DB-ABFFC2BF2D60}"/>
                </a:ext>
              </a:extLst>
            </p:cNvPr>
            <p:cNvCxnSpPr/>
            <p:nvPr/>
          </p:nvCxnSpPr>
          <p:spPr>
            <a:xfrm>
              <a:off x="8920552" y="5574078"/>
              <a:ext cx="0" cy="11151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CE553BF-47D3-E64F-8C1C-92C416C41A07}"/>
                </a:ext>
              </a:extLst>
            </p:cNvPr>
            <p:cNvCxnSpPr/>
            <p:nvPr/>
          </p:nvCxnSpPr>
          <p:spPr>
            <a:xfrm>
              <a:off x="8169703" y="5579981"/>
              <a:ext cx="0" cy="11151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E331FA8-2A47-F04B-B8FD-E59353FFE149}"/>
                </a:ext>
              </a:extLst>
            </p:cNvPr>
            <p:cNvCxnSpPr/>
            <p:nvPr/>
          </p:nvCxnSpPr>
          <p:spPr>
            <a:xfrm>
              <a:off x="5969196" y="5574078"/>
              <a:ext cx="0" cy="11151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B02DBA-8A32-FF4A-AD2D-2DC39C5DF729}"/>
                </a:ext>
              </a:extLst>
            </p:cNvPr>
            <p:cNvCxnSpPr/>
            <p:nvPr/>
          </p:nvCxnSpPr>
          <p:spPr>
            <a:xfrm>
              <a:off x="5277820" y="5574078"/>
              <a:ext cx="0" cy="111513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2DA2E5F-D9B5-684E-89DB-3ABE21CFE1F0}"/>
                </a:ext>
              </a:extLst>
            </p:cNvPr>
            <p:cNvCxnSpPr/>
            <p:nvPr/>
          </p:nvCxnSpPr>
          <p:spPr>
            <a:xfrm>
              <a:off x="4530689" y="5576264"/>
              <a:ext cx="0" cy="111513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Merge 16">
              <a:extLst>
                <a:ext uri="{FF2B5EF4-FFF2-40B4-BE49-F238E27FC236}">
                  <a16:creationId xmlns:a16="http://schemas.microsoft.com/office/drawing/2014/main" id="{EBFEE040-89F7-2246-ADDB-363F2AB2E95C}"/>
                </a:ext>
              </a:extLst>
            </p:cNvPr>
            <p:cNvSpPr/>
            <p:nvPr/>
          </p:nvSpPr>
          <p:spPr>
            <a:xfrm>
              <a:off x="3363856" y="5545285"/>
              <a:ext cx="103750" cy="140305"/>
            </a:xfrm>
            <a:prstGeom prst="flowChartMerg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09F848-C23B-EE4A-8220-8FE225D6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873" y="5179304"/>
              <a:ext cx="463507" cy="304323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43128C-66C6-C64C-947D-9CB0BE69F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91" y="5227142"/>
            <a:ext cx="3732422" cy="3324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238FD3-506F-5F47-B044-6BB79945F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78" y="2230156"/>
            <a:ext cx="3631294" cy="823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4938EC-1516-5B47-A8B2-DCEBE2359A67}"/>
              </a:ext>
            </a:extLst>
          </p:cNvPr>
          <p:cNvSpPr txBox="1"/>
          <p:nvPr/>
        </p:nvSpPr>
        <p:spPr>
          <a:xfrm>
            <a:off x="298177" y="6050737"/>
            <a:ext cx="11711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[Martins, Andre, and Ramon </a:t>
            </a:r>
            <a:r>
              <a:rPr lang="en-US" sz="1600" dirty="0" err="1">
                <a:solidFill>
                  <a:srgbClr val="002060"/>
                </a:solidFill>
              </a:rPr>
              <a:t>Astudillo</a:t>
            </a:r>
            <a:r>
              <a:rPr lang="en-US" sz="1600" dirty="0">
                <a:solidFill>
                  <a:srgbClr val="002060"/>
                </a:solidFill>
              </a:rPr>
              <a:t>. </a:t>
            </a:r>
            <a:r>
              <a:rPr lang="en-US" sz="1600" b="1" dirty="0">
                <a:solidFill>
                  <a:srgbClr val="002060"/>
                </a:solidFill>
              </a:rPr>
              <a:t>From </a:t>
            </a:r>
            <a:r>
              <a:rPr lang="en-US" sz="1600" b="1" dirty="0" err="1">
                <a:solidFill>
                  <a:srgbClr val="002060"/>
                </a:solidFill>
              </a:rPr>
              <a:t>softmax</a:t>
            </a:r>
            <a:r>
              <a:rPr lang="en-US" sz="1600" b="1" dirty="0">
                <a:solidFill>
                  <a:srgbClr val="002060"/>
                </a:solidFill>
              </a:rPr>
              <a:t> to </a:t>
            </a:r>
            <a:r>
              <a:rPr lang="en-US" sz="1600" b="1" dirty="0" err="1">
                <a:solidFill>
                  <a:srgbClr val="002060"/>
                </a:solidFill>
              </a:rPr>
              <a:t>sparsemax</a:t>
            </a:r>
            <a:r>
              <a:rPr lang="en-US" sz="1600" b="1" dirty="0">
                <a:solidFill>
                  <a:srgbClr val="002060"/>
                </a:solidFill>
              </a:rPr>
              <a:t>: A sparse model of attention and multi-label classification. </a:t>
            </a:r>
            <a:r>
              <a:rPr lang="en-US" sz="1600" dirty="0">
                <a:solidFill>
                  <a:srgbClr val="002060"/>
                </a:solidFill>
              </a:rPr>
              <a:t>ICML 2016]</a:t>
            </a:r>
            <a:br>
              <a:rPr lang="en-US" sz="1600" dirty="0">
                <a:solidFill>
                  <a:srgbClr val="002060"/>
                </a:solidFill>
              </a:rPr>
            </a:b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3501FC0-35B8-204C-BA8B-DEB13A48E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639" y="2028520"/>
            <a:ext cx="2748455" cy="17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249A-8003-164C-9640-38B83206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96E23-5BA8-3C4D-A4AB-169DCCB0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57" y="1813921"/>
            <a:ext cx="10515600" cy="4351338"/>
          </a:xfrm>
        </p:spPr>
        <p:txBody>
          <a:bodyPr/>
          <a:lstStyle/>
          <a:p>
            <a:r>
              <a:rPr lang="en-US" dirty="0" err="1"/>
              <a:t>Sparsemax</a:t>
            </a:r>
            <a:r>
              <a:rPr lang="en-US" dirty="0"/>
              <a:t>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F8D696-3D7D-0D45-9339-AABAC78B0324}"/>
              </a:ext>
            </a:extLst>
          </p:cNvPr>
          <p:cNvGrpSpPr/>
          <p:nvPr/>
        </p:nvGrpSpPr>
        <p:grpSpPr>
          <a:xfrm>
            <a:off x="4270988" y="1889370"/>
            <a:ext cx="2622043" cy="689652"/>
            <a:chOff x="3295604" y="2581693"/>
            <a:chExt cx="3352591" cy="8980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A76440-6629-0247-933A-4EC2B7C98ECD}"/>
                </a:ext>
              </a:extLst>
            </p:cNvPr>
            <p:cNvSpPr/>
            <p:nvPr/>
          </p:nvSpPr>
          <p:spPr>
            <a:xfrm>
              <a:off x="3295604" y="2601124"/>
              <a:ext cx="419905" cy="4180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CC3011-912D-8C48-93B6-51BAFA2652F4}"/>
                </a:ext>
              </a:extLst>
            </p:cNvPr>
            <p:cNvSpPr/>
            <p:nvPr/>
          </p:nvSpPr>
          <p:spPr>
            <a:xfrm>
              <a:off x="3295604" y="3061690"/>
              <a:ext cx="419905" cy="4180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9DD5B5-387C-7841-A6D4-E5E8CF1F4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4212" y="2735250"/>
              <a:ext cx="302198" cy="2591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B17453-BB39-004E-B3EE-C55F91270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1481" y="3136245"/>
              <a:ext cx="287400" cy="24645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CD38CE-EB9E-EC42-A2DB-F5635062C162}"/>
                </a:ext>
              </a:extLst>
            </p:cNvPr>
            <p:cNvSpPr/>
            <p:nvPr/>
          </p:nvSpPr>
          <p:spPr>
            <a:xfrm>
              <a:off x="5671114" y="2581693"/>
              <a:ext cx="424886" cy="37460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DF8289-D4E1-144C-B5F2-58AC8A7DFC72}"/>
                </a:ext>
              </a:extLst>
            </p:cNvPr>
            <p:cNvSpPr/>
            <p:nvPr/>
          </p:nvSpPr>
          <p:spPr>
            <a:xfrm>
              <a:off x="5671114" y="3016933"/>
              <a:ext cx="424886" cy="41206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008000"/>
                </a:highlight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A439F6-938B-F54A-85CF-5CD8D74B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97030" y="3093767"/>
              <a:ext cx="351165" cy="2800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71B8FE-EA7C-964C-AA0E-C3F6C34F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9142" y="2657979"/>
              <a:ext cx="342142" cy="272811"/>
            </a:xfrm>
            <a:prstGeom prst="rect">
              <a:avLst/>
            </a:prstGeom>
          </p:spPr>
        </p:pic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C707460D-AFD9-7140-A083-08AB1DF66C52}"/>
                </a:ext>
              </a:extLst>
            </p:cNvPr>
            <p:cNvSpPr/>
            <p:nvPr/>
          </p:nvSpPr>
          <p:spPr>
            <a:xfrm>
              <a:off x="4342932" y="2779104"/>
              <a:ext cx="1114130" cy="4916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F05604-2EA8-BF4C-AA63-E63A3D845E68}"/>
              </a:ext>
            </a:extLst>
          </p:cNvPr>
          <p:cNvGrpSpPr/>
          <p:nvPr/>
        </p:nvGrpSpPr>
        <p:grpSpPr>
          <a:xfrm>
            <a:off x="8409769" y="1725661"/>
            <a:ext cx="998790" cy="961276"/>
            <a:chOff x="6299822" y="7158640"/>
            <a:chExt cx="1412726" cy="14461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58FC41-4561-8049-95E8-01495E89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8568" y="7158640"/>
              <a:ext cx="1121763" cy="373921"/>
            </a:xfrm>
            <a:prstGeom prst="rect">
              <a:avLst/>
            </a:prstGeom>
            <a:noFill/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F433EF-F42E-EC4D-A7FB-4FF3818D0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9822" y="7860291"/>
              <a:ext cx="1412726" cy="744545"/>
            </a:xfrm>
            <a:prstGeom prst="rect">
              <a:avLst/>
            </a:prstGeom>
            <a:no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1A713A-4F47-F344-A486-2C51934E1CB0}"/>
              </a:ext>
            </a:extLst>
          </p:cNvPr>
          <p:cNvGrpSpPr/>
          <p:nvPr/>
        </p:nvGrpSpPr>
        <p:grpSpPr>
          <a:xfrm>
            <a:off x="4003779" y="3468896"/>
            <a:ext cx="4184441" cy="2678570"/>
            <a:chOff x="899452" y="25481071"/>
            <a:chExt cx="5768387" cy="36212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F84629-0CF7-A045-B966-24802E909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452" y="25481071"/>
              <a:ext cx="5518039" cy="3621213"/>
            </a:xfrm>
            <a:prstGeom prst="rect">
              <a:avLst/>
            </a:prstGeom>
          </p:spPr>
        </p:pic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EA386761-BB5C-D54F-AC53-88B9B07503C8}"/>
                </a:ext>
              </a:extLst>
            </p:cNvPr>
            <p:cNvSpPr/>
            <p:nvPr/>
          </p:nvSpPr>
          <p:spPr>
            <a:xfrm rot="16200000">
              <a:off x="3158564" y="25678881"/>
              <a:ext cx="3073169" cy="3099530"/>
            </a:xfrm>
            <a:prstGeom prst="rtTriangle">
              <a:avLst/>
            </a:prstGeom>
            <a:solidFill>
              <a:srgbClr val="FF87A6">
                <a:alpha val="39000"/>
              </a:srgbClr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420FF9C2-9D18-4842-A986-8A6E93AB3B93}"/>
                </a:ext>
              </a:extLst>
            </p:cNvPr>
            <p:cNvSpPr/>
            <p:nvPr/>
          </p:nvSpPr>
          <p:spPr>
            <a:xfrm rot="5400000">
              <a:off x="1477797" y="25642512"/>
              <a:ext cx="3073169" cy="3099530"/>
            </a:xfrm>
            <a:prstGeom prst="rtTriangle">
              <a:avLst/>
            </a:prstGeom>
            <a:solidFill>
              <a:srgbClr val="FF87A6">
                <a:alpha val="39000"/>
              </a:srgbClr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C55A20-9FBF-B948-93B7-AE0EACF690AD}"/>
                </a:ext>
              </a:extLst>
            </p:cNvPr>
            <p:cNvSpPr/>
            <p:nvPr/>
          </p:nvSpPr>
          <p:spPr>
            <a:xfrm>
              <a:off x="4803304" y="27209686"/>
              <a:ext cx="1864535" cy="457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0" cap="none" spc="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Sparse Region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865600-0EC3-304D-BF72-695394DF6042}"/>
                </a:ext>
              </a:extLst>
            </p:cNvPr>
            <p:cNvSpPr/>
            <p:nvPr/>
          </p:nvSpPr>
          <p:spPr>
            <a:xfrm>
              <a:off x="1108188" y="26438958"/>
              <a:ext cx="1864535" cy="45769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00" b="0" cap="none" spc="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Sparse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2198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C06E5-2B83-6B41-8C48-D342860A1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Known probability mapping functions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8BD5A7-1006-2944-AFEC-3A0457330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38" y="2164779"/>
            <a:ext cx="11098924" cy="281842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8B48911-DDCA-FA4E-AA4E-2FB14685E806}"/>
              </a:ext>
            </a:extLst>
          </p:cNvPr>
          <p:cNvSpPr/>
          <p:nvPr/>
        </p:nvSpPr>
        <p:spPr>
          <a:xfrm>
            <a:off x="1145158" y="5134132"/>
            <a:ext cx="49508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control over sparsity!!</a:t>
            </a:r>
          </a:p>
        </p:txBody>
      </p:sp>
    </p:spTree>
    <p:extLst>
      <p:ext uri="{BB962C8B-B14F-4D97-AF65-F5344CB8AC3E}">
        <p14:creationId xmlns:p14="http://schemas.microsoft.com/office/powerpoint/2010/main" val="32008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FD9E-E9C6-C841-894A-246BF19D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cs typeface="Arial" pitchFamily="34" charset="0"/>
              </a:rPr>
              <a:t>Sparsegen – A Unified Framework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50DEB-9B5A-8240-8603-D1BB8E9F5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2" indent="-457200">
              <a:buClr>
                <a:schemeClr val="dk1"/>
              </a:buClr>
              <a:buSzPct val="100000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 </a:t>
            </a:r>
            <a:r>
              <a:rPr lang="en-US" sz="2800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family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of </a:t>
            </a:r>
            <a:r>
              <a:rPr lang="en-US" sz="2800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sparse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probability mapping functions:</a:t>
            </a:r>
          </a:p>
          <a:p>
            <a:pPr marL="457200" lvl="2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lvl="2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lvl="2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lvl="2" indent="-457200">
              <a:buClr>
                <a:schemeClr val="dk1"/>
              </a:buClr>
              <a:buSzPct val="100000"/>
            </a:pPr>
            <a:r>
              <a:rPr lang="en-US" sz="2800" dirty="0"/>
              <a:t>Equivalence:</a:t>
            </a:r>
          </a:p>
          <a:p>
            <a:pPr marL="457200" lvl="2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lvl="2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lvl="2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457200" lvl="2" indent="-457200">
              <a:buClr>
                <a:schemeClr val="dk1"/>
              </a:buClr>
              <a:buSzPct val="100000"/>
            </a:pP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Closed Form solution exists.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B5B55-09C0-4446-A49C-9F5538CE6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37" y="2460711"/>
            <a:ext cx="10179707" cy="871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F3A9C-1938-A540-B9A3-2DAD4814E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37" y="4102358"/>
            <a:ext cx="5079926" cy="73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F60F9-6830-C54E-813E-E5566A2B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Controls for Sparsity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81AA8-0ACD-2243-8A96-0E015FD8C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kinds of controls: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Proposed formulations:</a:t>
            </a:r>
          </a:p>
          <a:p>
            <a:pPr lvl="1"/>
            <a:r>
              <a:rPr lang="en-US" b="1" dirty="0" err="1"/>
              <a:t>sparsegen-lin</a:t>
            </a:r>
            <a:r>
              <a:rPr lang="en-US" dirty="0"/>
              <a:t> :  Allows only changing 𝝀</a:t>
            </a:r>
          </a:p>
          <a:p>
            <a:pPr lvl="1"/>
            <a:r>
              <a:rPr lang="en-US" b="1" dirty="0" err="1"/>
              <a:t>sparsehourglass</a:t>
            </a:r>
            <a:r>
              <a:rPr lang="en-US" dirty="0"/>
              <a:t> :  Allows changing g(</a:t>
            </a:r>
            <a:r>
              <a:rPr lang="en-US" b="1" dirty="0"/>
              <a:t>z)</a:t>
            </a:r>
          </a:p>
          <a:p>
            <a:pPr lvl="1"/>
            <a:endParaRPr lang="en-US" b="1" dirty="0"/>
          </a:p>
          <a:p>
            <a:r>
              <a:rPr lang="en-US" dirty="0"/>
              <a:t>These are just </a:t>
            </a:r>
            <a:r>
              <a:rPr lang="en-US" dirty="0">
                <a:solidFill>
                  <a:srgbClr val="C00000"/>
                </a:solidFill>
              </a:rPr>
              <a:t>two out of many variants </a:t>
            </a:r>
            <a:r>
              <a:rPr lang="en-US" dirty="0"/>
              <a:t>possible!!!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3998D-7F77-C94C-937B-D4C7DBFFA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55" y="2696514"/>
            <a:ext cx="5079926" cy="732486"/>
          </a:xfrm>
          <a:prstGeom prst="rect">
            <a:avLst/>
          </a:prstGeom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7E72055-186F-0F40-8E85-E2DFDA9BE84F}"/>
              </a:ext>
            </a:extLst>
          </p:cNvPr>
          <p:cNvSpPr/>
          <p:nvPr/>
        </p:nvSpPr>
        <p:spPr>
          <a:xfrm>
            <a:off x="8865972" y="1825625"/>
            <a:ext cx="2109457" cy="808636"/>
          </a:xfrm>
          <a:prstGeom prst="wedgeRectCallout">
            <a:avLst>
              <a:gd name="adj1" fmla="val -84352"/>
              <a:gd name="adj2" fmla="val 775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using different g(</a:t>
            </a:r>
            <a:r>
              <a:rPr lang="en-US" b="1" dirty="0">
                <a:solidFill>
                  <a:schemeClr val="tx1"/>
                </a:solidFill>
              </a:rPr>
              <a:t>z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E7C8730-1A2D-FA48-AEE0-47C5ED8AED4A}"/>
              </a:ext>
            </a:extLst>
          </p:cNvPr>
          <p:cNvSpPr/>
          <p:nvPr/>
        </p:nvSpPr>
        <p:spPr>
          <a:xfrm>
            <a:off x="8865972" y="3596976"/>
            <a:ext cx="2109457" cy="808636"/>
          </a:xfrm>
          <a:prstGeom prst="wedgeRectCallout">
            <a:avLst>
              <a:gd name="adj1" fmla="val -79868"/>
              <a:gd name="adj2" fmla="val -78472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by changing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𝝀</a:t>
            </a:r>
          </a:p>
        </p:txBody>
      </p:sp>
    </p:spTree>
    <p:extLst>
      <p:ext uri="{BB962C8B-B14F-4D97-AF65-F5344CB8AC3E}">
        <p14:creationId xmlns:p14="http://schemas.microsoft.com/office/powerpoint/2010/main" val="256434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D10E5-1DF0-7E4A-9B0E-B21C43C0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Sparsity Control 1 : </a:t>
            </a:r>
            <a:r>
              <a:rPr lang="en-US" b="1" dirty="0" err="1">
                <a:solidFill>
                  <a:srgbClr val="C00000"/>
                </a:solidFill>
              </a:rPr>
              <a:t>sparsegen-lin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6CBDC7-914C-484F-9F63-8761270E7580}"/>
              </a:ext>
            </a:extLst>
          </p:cNvPr>
          <p:cNvSpPr/>
          <p:nvPr/>
        </p:nvSpPr>
        <p:spPr>
          <a:xfrm>
            <a:off x="697624" y="1813117"/>
            <a:ext cx="10796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buClr>
                <a:schemeClr val="dk1"/>
              </a:buClr>
              <a:buSzPct val="100000"/>
              <a:buFont typeface="Arial" pitchFamily="34" charset="0"/>
              <a:buChar char="•"/>
            </a:pPr>
            <a:r>
              <a:rPr lang="en-US" sz="40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Control over width of non-sparse region: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41CA543-9F21-7D48-BD5F-4B7F84E4B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85" y="2612202"/>
            <a:ext cx="7204430" cy="8355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B23DDFE1-3A41-8840-BB7A-C365A46B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10" y="3900442"/>
            <a:ext cx="10962290" cy="259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48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91F1-149A-E94C-ABA1-7D5A9EE4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Sparsity Control 2 : </a:t>
            </a:r>
            <a:r>
              <a:rPr lang="en-US" b="1" dirty="0">
                <a:solidFill>
                  <a:srgbClr val="C00000"/>
                </a:solidFill>
              </a:rPr>
              <a:t>sparse-hourglass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DED5C-F1E9-2A4E-B81B-81FF2F325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Control over shape of non-sparse region: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86A04-492F-044D-B605-AD084AC49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12" y="2507638"/>
            <a:ext cx="8674975" cy="9607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7ED579-FAAA-DD4A-A6C7-A0495C4EF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21" y="3925444"/>
            <a:ext cx="10646979" cy="256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63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7387"/>
            <a:ext cx="5782519" cy="4799576"/>
          </a:xfrm>
        </p:spPr>
        <p:txBody>
          <a:bodyPr/>
          <a:lstStyle/>
          <a:p>
            <a:r>
              <a:rPr lang="en-US" i="1" dirty="0">
                <a:solidFill>
                  <a:srgbClr val="0070C0"/>
                </a:solidFill>
              </a:rPr>
              <a:t>Translation invariance:</a:t>
            </a:r>
          </a:p>
          <a:p>
            <a:pPr lvl="1"/>
            <a:r>
              <a:rPr lang="en-US" dirty="0"/>
              <a:t>Adding a constant to every element of z should not change output distribution.</a:t>
            </a:r>
          </a:p>
          <a:p>
            <a:pPr lvl="1"/>
            <a:r>
              <a:rPr lang="en-US" dirty="0" err="1"/>
              <a:t>Sparsemax</a:t>
            </a:r>
            <a:r>
              <a:rPr lang="en-US" dirty="0"/>
              <a:t>, </a:t>
            </a:r>
            <a:r>
              <a:rPr lang="en-US" dirty="0" err="1"/>
              <a:t>softmax</a:t>
            </a:r>
            <a:r>
              <a:rPr lang="en-US" dirty="0"/>
              <a:t> and </a:t>
            </a:r>
            <a:r>
              <a:rPr lang="en-US" dirty="0" err="1">
                <a:solidFill>
                  <a:srgbClr val="C00000"/>
                </a:solidFill>
              </a:rPr>
              <a:t>sparsegen-lin</a:t>
            </a:r>
            <a:endParaRPr lang="en-US" i="1" dirty="0">
              <a:solidFill>
                <a:srgbClr val="C00000"/>
              </a:solidFill>
            </a:endParaRPr>
          </a:p>
          <a:p>
            <a:endParaRPr lang="en-US" i="1" dirty="0">
              <a:solidFill>
                <a:srgbClr val="0070C0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Scale invariance:</a:t>
            </a:r>
          </a:p>
          <a:p>
            <a:pPr lvl="1"/>
            <a:r>
              <a:rPr lang="en-US" dirty="0"/>
              <a:t>Multiplying a constant to every element of z should not change output distribution.</a:t>
            </a:r>
          </a:p>
          <a:p>
            <a:pPr lvl="1"/>
            <a:r>
              <a:rPr lang="en-US" dirty="0"/>
              <a:t>Sum-norm and spherical </a:t>
            </a:r>
            <a:r>
              <a:rPr lang="en-US" dirty="0" err="1"/>
              <a:t>softmax</a:t>
            </a:r>
            <a:r>
              <a:rPr lang="en-US" dirty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585044"/>
            <a:ext cx="10515600" cy="79234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Desirable properties of probability mapping functions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650867" y="3892833"/>
            <a:ext cx="3201053" cy="2047403"/>
            <a:chOff x="7443671" y="1338950"/>
            <a:chExt cx="3671071" cy="24091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671" y="1338950"/>
              <a:ext cx="3671071" cy="24091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7836061" y="1458410"/>
              <a:ext cx="1006998" cy="2048719"/>
            </a:xfrm>
            <a:prstGeom prst="rect">
              <a:avLst/>
            </a:prstGeom>
            <a:solidFill>
              <a:schemeClr val="bg1">
                <a:lumMod val="65000"/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43059" y="3053456"/>
              <a:ext cx="2152890" cy="453673"/>
            </a:xfrm>
            <a:prstGeom prst="rect">
              <a:avLst/>
            </a:prstGeom>
            <a:solidFill>
              <a:schemeClr val="bg1">
                <a:lumMod val="65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183FEE0-8F70-2C41-93E2-F9C044A8F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867" y="1313780"/>
            <a:ext cx="3426896" cy="21713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D06C47-4D9E-7149-9043-C509A60A2F05}"/>
              </a:ext>
            </a:extLst>
          </p:cNvPr>
          <p:cNvSpPr/>
          <p:nvPr/>
        </p:nvSpPr>
        <p:spPr>
          <a:xfrm>
            <a:off x="8363060" y="3287943"/>
            <a:ext cx="17766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Sparsemax</a:t>
            </a:r>
            <a:endParaRPr lang="en-US" sz="20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C2E1FB-F3B3-F74E-B3FB-3A27EF194123}"/>
              </a:ext>
            </a:extLst>
          </p:cNvPr>
          <p:cNvSpPr/>
          <p:nvPr/>
        </p:nvSpPr>
        <p:spPr>
          <a:xfrm>
            <a:off x="8283827" y="5780564"/>
            <a:ext cx="216097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Sum-normalization</a:t>
            </a:r>
          </a:p>
        </p:txBody>
      </p:sp>
    </p:spTree>
    <p:extLst>
      <p:ext uri="{BB962C8B-B14F-4D97-AF65-F5344CB8AC3E}">
        <p14:creationId xmlns:p14="http://schemas.microsoft.com/office/powerpoint/2010/main" val="234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512C8-3805-084C-A688-9E62D3E4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sparse-hourglass: Bridge between </a:t>
            </a:r>
            <a:r>
              <a:rPr lang="en-US" b="1" dirty="0">
                <a:solidFill>
                  <a:srgbClr val="C00000"/>
                </a:solidFill>
              </a:rPr>
              <a:t>Translation Invariance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b="1" dirty="0">
                <a:solidFill>
                  <a:srgbClr val="C00000"/>
                </a:solidFill>
              </a:rPr>
              <a:t>Scale Invariance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C53B1-8648-E246-A506-B71BEC1E8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2" indent="-457200">
              <a:buClr>
                <a:schemeClr val="dk1"/>
              </a:buClr>
              <a:buSzPct val="100000"/>
            </a:pP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Parameter 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q 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helps trade-off between translation and scale invariances.</a:t>
            </a:r>
          </a:p>
          <a:p>
            <a:pPr marL="742950" lvl="2" indent="-74295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 i="1" dirty="0">
                <a:solidFill>
                  <a:srgbClr val="00B0F0"/>
                </a:solidFill>
                <a:ea typeface="Arial"/>
                <a:cs typeface="Arial"/>
                <a:sym typeface="Arial"/>
              </a:rPr>
              <a:t>Translation Invariance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: 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Adding a constant value to all dimensions of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z 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keeps 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unchanged.</a:t>
            </a:r>
          </a:p>
          <a:p>
            <a:pPr marL="742950" lvl="2" indent="-74295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 i="1" dirty="0">
                <a:solidFill>
                  <a:srgbClr val="00B0F0"/>
                </a:solidFill>
                <a:ea typeface="Arial"/>
                <a:cs typeface="Arial"/>
                <a:sym typeface="Arial"/>
              </a:rPr>
              <a:t>Scale Invariance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: 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Multiplying all dimensions of 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z 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by a constant value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keeps 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unchanged.</a:t>
            </a:r>
            <a:endParaRPr lang="en-US" sz="2400" b="1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8FD8E-1B34-9344-BDA3-1BAB43D00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21" y="3744469"/>
            <a:ext cx="10646979" cy="2567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3389FF-66D1-E045-AF56-6A432BB1FB8B}"/>
              </a:ext>
            </a:extLst>
          </p:cNvPr>
          <p:cNvSpPr/>
          <p:nvPr/>
        </p:nvSpPr>
        <p:spPr>
          <a:xfrm>
            <a:off x="1017560" y="6273225"/>
            <a:ext cx="27147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Arial"/>
                <a:cs typeface="Arial"/>
                <a:sym typeface="Arial"/>
              </a:rPr>
              <a:t>Translation Invariance!!!</a:t>
            </a:r>
            <a:endParaRPr lang="en-US" sz="2000" b="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5EB5E7-71F2-0940-B4D5-B46AC50D48C3}"/>
              </a:ext>
            </a:extLst>
          </p:cNvPr>
          <p:cNvSpPr/>
          <p:nvPr/>
        </p:nvSpPr>
        <p:spPr>
          <a:xfrm>
            <a:off x="9071493" y="6273225"/>
            <a:ext cx="21029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Arial"/>
                <a:cs typeface="Arial"/>
                <a:sym typeface="Arial"/>
              </a:rPr>
              <a:t>Scale Invariance!!!</a:t>
            </a:r>
            <a:endParaRPr lang="en-US" sz="2000" b="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39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2A477-617A-6F4E-8194-F048AB027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Experiments (Controlled Sparse Attention)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8B83DA-6115-8D42-8993-877236474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50" y="2242481"/>
            <a:ext cx="5902588" cy="3054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A703F4-959F-3945-BDE6-31F1B405DC4E}"/>
              </a:ext>
            </a:extLst>
          </p:cNvPr>
          <p:cNvSpPr/>
          <p:nvPr/>
        </p:nvSpPr>
        <p:spPr>
          <a:xfrm>
            <a:off x="560547" y="2021764"/>
            <a:ext cx="53357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</a:rPr>
              <a:t>Seq2seq Models with attention:</a:t>
            </a:r>
          </a:p>
          <a:p>
            <a:endParaRPr lang="en-US" sz="2000" i="0" dirty="0">
              <a:effectLst/>
            </a:endParaRPr>
          </a:p>
          <a:p>
            <a:pPr marL="571500" indent="-571500">
              <a:buFont typeface="+mj-lt"/>
              <a:buAutoNum type="alphaLcParenR"/>
            </a:pPr>
            <a:r>
              <a:rPr lang="en-US" sz="2000" dirty="0"/>
              <a:t>Neural Machine Translation (EN-FR, FR-EN).</a:t>
            </a:r>
          </a:p>
          <a:p>
            <a:pPr marL="571500" indent="-571500">
              <a:buFont typeface="+mj-lt"/>
              <a:buAutoNum type="alphaLcParenR"/>
            </a:pPr>
            <a:r>
              <a:rPr lang="en-US" sz="2000" i="0" dirty="0">
                <a:effectLst/>
              </a:rPr>
              <a:t>Abstractive Summarization (</a:t>
            </a:r>
            <a:r>
              <a:rPr lang="en-US" sz="2000" i="0" dirty="0" err="1">
                <a:effectLst/>
              </a:rPr>
              <a:t>Gigaword</a:t>
            </a:r>
            <a:r>
              <a:rPr lang="en-US" sz="2000" i="0" dirty="0">
                <a:effectLst/>
              </a:rPr>
              <a:t>, DUC2003, DUC2004).</a:t>
            </a:r>
          </a:p>
          <a:p>
            <a:pPr marL="571500" indent="-571500">
              <a:buFont typeface="+mj-lt"/>
              <a:buAutoNum type="alphaLcParenR"/>
            </a:pPr>
            <a:endParaRPr lang="en-US" sz="2000" dirty="0"/>
          </a:p>
          <a:p>
            <a:r>
              <a:rPr lang="en-US" sz="2000" b="1" i="0" dirty="0" err="1">
                <a:effectLst/>
              </a:rPr>
              <a:t>OpenNMT</a:t>
            </a:r>
            <a:r>
              <a:rPr lang="en-US" sz="2000" b="1" i="0" dirty="0">
                <a:effectLst/>
              </a:rPr>
              <a:t> framework (</a:t>
            </a:r>
            <a:r>
              <a:rPr lang="en-US" sz="2000" b="1" i="0" dirty="0" err="1">
                <a:effectLst/>
              </a:rPr>
              <a:t>PyTorch</a:t>
            </a:r>
            <a:r>
              <a:rPr lang="en-US" sz="2000" b="1" i="0" dirty="0">
                <a:effectLst/>
              </a:rPr>
              <a:t>).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000" i="0" dirty="0">
                <a:effectLst/>
              </a:rPr>
              <a:t>Replace ‘</a:t>
            </a:r>
            <a:r>
              <a:rPr lang="en-US" sz="2000" i="0" dirty="0" err="1">
                <a:effectLst/>
              </a:rPr>
              <a:t>softmax</a:t>
            </a:r>
            <a:r>
              <a:rPr lang="en-US" sz="2000" i="0" dirty="0">
                <a:effectLst/>
              </a:rPr>
              <a:t>’ with </a:t>
            </a:r>
            <a:r>
              <a:rPr lang="en-US" sz="2000" b="1" i="0" dirty="0" err="1">
                <a:effectLst/>
              </a:rPr>
              <a:t>sparsemax</a:t>
            </a:r>
            <a:r>
              <a:rPr lang="en-US" sz="2000" i="0" dirty="0">
                <a:effectLst/>
              </a:rPr>
              <a:t>, </a:t>
            </a:r>
            <a:r>
              <a:rPr lang="en-US" sz="2000" b="1" dirty="0" err="1"/>
              <a:t>s</a:t>
            </a:r>
            <a:r>
              <a:rPr lang="en-US" sz="2000" b="1" i="0" dirty="0" err="1">
                <a:effectLst/>
              </a:rPr>
              <a:t>parsegen-lin</a:t>
            </a:r>
            <a:r>
              <a:rPr lang="en-US" sz="2000" b="1" i="0" dirty="0">
                <a:effectLst/>
              </a:rPr>
              <a:t> </a:t>
            </a:r>
            <a:r>
              <a:rPr lang="en-US" sz="2000" i="0" dirty="0">
                <a:effectLst/>
              </a:rPr>
              <a:t>and </a:t>
            </a:r>
            <a:r>
              <a:rPr lang="en-US" sz="2000" b="1" dirty="0" err="1"/>
              <a:t>s</a:t>
            </a:r>
            <a:r>
              <a:rPr lang="en-US" sz="2000" b="1" i="0" dirty="0" err="1">
                <a:effectLst/>
              </a:rPr>
              <a:t>parsehourglass</a:t>
            </a:r>
            <a:r>
              <a:rPr lang="en-US" sz="2000" i="0" dirty="0">
                <a:effectLst/>
              </a:rPr>
              <a:t>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000" i="0" dirty="0">
                <a:effectLst/>
              </a:rPr>
              <a:t>Also varied temperature in </a:t>
            </a:r>
            <a:r>
              <a:rPr lang="en-US" sz="2000" i="0" dirty="0" err="1">
                <a:effectLst/>
              </a:rPr>
              <a:t>softmax</a:t>
            </a:r>
            <a:r>
              <a:rPr lang="en-US" sz="2000" i="0" dirty="0">
                <a:effectLst/>
              </a:rPr>
              <a:t> as another baseline.</a:t>
            </a:r>
          </a:p>
          <a:p>
            <a:pPr marL="571500" indent="-571500">
              <a:buFont typeface="+mj-lt"/>
              <a:buAutoNum type="alphaLcParenR"/>
            </a:pPr>
            <a:endParaRPr lang="en-US" sz="20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5616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88C2-A6E8-D049-8538-133AE8E6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Probability mapping functions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F27B9-9C21-9649-A27B-0CC76E1D9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 function </a:t>
            </a:r>
            <a:r>
              <a:rPr lang="en-US" b="1" i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ρ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which takes a </a:t>
            </a:r>
            <a:r>
              <a:rPr lang="en-US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real score vector </a:t>
            </a:r>
            <a:r>
              <a:rPr lang="en-US" b="1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z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and produces a probability </a:t>
            </a:r>
            <a:r>
              <a:rPr lang="en-US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distribution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b="1" dirty="0">
                <a:solidFill>
                  <a:srgbClr val="00B050"/>
                </a:solidFill>
                <a:ea typeface="Arial"/>
                <a:cs typeface="Arial"/>
                <a:sym typeface="Arial"/>
              </a:rPr>
              <a:t>p</a:t>
            </a:r>
            <a:r>
              <a:rPr lang="en-US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0AC42B-3CAF-2042-8640-1D174C1C08CD}"/>
              </a:ext>
            </a:extLst>
          </p:cNvPr>
          <p:cNvGrpSpPr/>
          <p:nvPr/>
        </p:nvGrpSpPr>
        <p:grpSpPr>
          <a:xfrm>
            <a:off x="6244313" y="2931756"/>
            <a:ext cx="5238001" cy="2201010"/>
            <a:chOff x="3117781" y="1935535"/>
            <a:chExt cx="4886304" cy="1659908"/>
          </a:xfrm>
        </p:grpSpPr>
        <p:pic>
          <p:nvPicPr>
            <p:cNvPr id="5" name="Picture 2" descr="https://upload.wikimedia.org/wikipedia/commons/thumb/8/83/Coord_planes_color.svg/661px-Coord_planes_color.svg.png">
              <a:extLst>
                <a:ext uri="{FF2B5EF4-FFF2-40B4-BE49-F238E27FC236}">
                  <a16:creationId xmlns:a16="http://schemas.microsoft.com/office/drawing/2014/main" id="{5AA3F5F1-32FE-CC41-A667-24BA80756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781" y="1935535"/>
              <a:ext cx="1929191" cy="16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mage result for probability simplex">
              <a:extLst>
                <a:ext uri="{FF2B5EF4-FFF2-40B4-BE49-F238E27FC236}">
                  <a16:creationId xmlns:a16="http://schemas.microsoft.com/office/drawing/2014/main" id="{99A929E5-6171-C346-B395-4B248E639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056" y="1935535"/>
              <a:ext cx="1812029" cy="1659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6423399-262A-654A-AAC9-846D1B601137}"/>
                </a:ext>
              </a:extLst>
            </p:cNvPr>
            <p:cNvCxnSpPr>
              <a:cxnSpLocks/>
            </p:cNvCxnSpPr>
            <p:nvPr/>
          </p:nvCxnSpPr>
          <p:spPr>
            <a:xfrm>
              <a:off x="4279646" y="2704846"/>
              <a:ext cx="2632234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A02B750-B3C7-E14C-ADD1-5AFC26859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930" y="5166066"/>
            <a:ext cx="2148677" cy="3535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06A269-1FCE-5C43-9D0E-64D27C4B929E}"/>
              </a:ext>
            </a:extLst>
          </p:cNvPr>
          <p:cNvGrpSpPr/>
          <p:nvPr/>
        </p:nvGrpSpPr>
        <p:grpSpPr>
          <a:xfrm>
            <a:off x="709686" y="3321213"/>
            <a:ext cx="4187171" cy="2728926"/>
            <a:chOff x="1313213" y="6579364"/>
            <a:chExt cx="5131221" cy="33737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28E773-D2D7-F442-BA88-554839E33540}"/>
                </a:ext>
              </a:extLst>
            </p:cNvPr>
            <p:cNvGrpSpPr/>
            <p:nvPr/>
          </p:nvGrpSpPr>
          <p:grpSpPr>
            <a:xfrm>
              <a:off x="1950720" y="6603386"/>
              <a:ext cx="1173480" cy="2213684"/>
              <a:chOff x="1950720" y="6603386"/>
              <a:chExt cx="1390174" cy="238183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81D3C97-6E19-F04E-974C-ED895030F2B6}"/>
                  </a:ext>
                </a:extLst>
              </p:cNvPr>
              <p:cNvSpPr/>
              <p:nvPr/>
            </p:nvSpPr>
            <p:spPr>
              <a:xfrm>
                <a:off x="1950720" y="6603386"/>
                <a:ext cx="609600" cy="55609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A45A9F4-BF9E-CD4F-991B-FCF00BDCE637}"/>
                  </a:ext>
                </a:extLst>
              </p:cNvPr>
              <p:cNvSpPr/>
              <p:nvPr/>
            </p:nvSpPr>
            <p:spPr>
              <a:xfrm>
                <a:off x="1950720" y="7216027"/>
                <a:ext cx="609600" cy="55609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332A426-EC97-974D-BA18-D3AFE0BC1169}"/>
                  </a:ext>
                </a:extLst>
              </p:cNvPr>
              <p:cNvSpPr/>
              <p:nvPr/>
            </p:nvSpPr>
            <p:spPr>
              <a:xfrm>
                <a:off x="1950720" y="7831357"/>
                <a:ext cx="609600" cy="55609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EFAC6D-E0D3-F843-BB30-5016927E3956}"/>
                  </a:ext>
                </a:extLst>
              </p:cNvPr>
              <p:cNvSpPr/>
              <p:nvPr/>
            </p:nvSpPr>
            <p:spPr>
              <a:xfrm>
                <a:off x="1950720" y="8429132"/>
                <a:ext cx="609600" cy="55609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C8C616D-E071-3F4D-991C-55F50B67BB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61682" y="6781800"/>
                <a:ext cx="438718" cy="34470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5EF8836-EB22-AB43-A6A4-86972B78D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3200" y="7315200"/>
                <a:ext cx="417235" cy="327827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C719D51-09B6-C242-8176-348040944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29423" y="7870332"/>
                <a:ext cx="469900" cy="369207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A91B436-1EC3-CD4D-92F8-AAA9A82148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27130" y="8479500"/>
                <a:ext cx="613764" cy="33757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071F11-3504-E74D-BCE2-0935895388A4}"/>
                </a:ext>
              </a:extLst>
            </p:cNvPr>
            <p:cNvGrpSpPr/>
            <p:nvPr/>
          </p:nvGrpSpPr>
          <p:grpSpPr>
            <a:xfrm>
              <a:off x="4861818" y="6579364"/>
              <a:ext cx="1306787" cy="2213684"/>
              <a:chOff x="4484413" y="6595692"/>
              <a:chExt cx="1529951" cy="241644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04C4D50-A092-1941-A81A-7BBD93D8609D}"/>
                  </a:ext>
                </a:extLst>
              </p:cNvPr>
              <p:cNvSpPr/>
              <p:nvPr/>
            </p:nvSpPr>
            <p:spPr>
              <a:xfrm>
                <a:off x="4484413" y="6595692"/>
                <a:ext cx="609600" cy="505538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6FB571-D92C-AD41-875D-0B0861F8ABD7}"/>
                  </a:ext>
                </a:extLst>
              </p:cNvPr>
              <p:cNvSpPr/>
              <p:nvPr/>
            </p:nvSpPr>
            <p:spPr>
              <a:xfrm>
                <a:off x="4484413" y="7183056"/>
                <a:ext cx="609600" cy="55609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008000"/>
                  </a:highlight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783B4B9-D13C-1D44-A271-FCE7AEC9619D}"/>
                  </a:ext>
                </a:extLst>
              </p:cNvPr>
              <p:cNvSpPr/>
              <p:nvPr/>
            </p:nvSpPr>
            <p:spPr>
              <a:xfrm>
                <a:off x="4484413" y="7798386"/>
                <a:ext cx="609600" cy="55609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highlight>
                    <a:srgbClr val="008000"/>
                  </a:highlight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54625D-4E91-9A4A-B9B5-B32B1FEE5D7F}"/>
                  </a:ext>
                </a:extLst>
              </p:cNvPr>
              <p:cNvSpPr/>
              <p:nvPr/>
            </p:nvSpPr>
            <p:spPr>
              <a:xfrm>
                <a:off x="4484413" y="8456044"/>
                <a:ext cx="609600" cy="556092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highlight>
                    <a:srgbClr val="008000"/>
                  </a:highlight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1DE8595-5DB6-C347-92AF-7F64677EC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10199" y="8003130"/>
                <a:ext cx="497743" cy="35134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C49C3ED-5BFD-A84B-AD9F-3F48CCC7E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75800" y="8663828"/>
                <a:ext cx="638564" cy="34830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394FFCC-BF89-B849-AB46-7EC23977F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82439" y="7286746"/>
                <a:ext cx="503830" cy="37787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C1CDF97-08F2-874E-8CB4-B2D184EB7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71122" y="6698642"/>
                <a:ext cx="490885" cy="368164"/>
              </a:xfrm>
              <a:prstGeom prst="rect">
                <a:avLst/>
              </a:prstGeom>
            </p:spPr>
          </p:pic>
        </p:grp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3A8E8586-5CC8-F84D-BFB2-E23C26076029}"/>
                </a:ext>
              </a:extLst>
            </p:cNvPr>
            <p:cNvSpPr/>
            <p:nvPr/>
          </p:nvSpPr>
          <p:spPr>
            <a:xfrm>
              <a:off x="3233296" y="7317029"/>
              <a:ext cx="1365324" cy="6077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53F334-3F5C-1440-87F6-6AE0DA51F1CA}"/>
                </a:ext>
              </a:extLst>
            </p:cNvPr>
            <p:cNvSpPr/>
            <p:nvPr/>
          </p:nvSpPr>
          <p:spPr>
            <a:xfrm>
              <a:off x="1313213" y="9045322"/>
              <a:ext cx="178959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Real Vector </a:t>
              </a:r>
              <a:r>
                <a:rPr lang="en-US" sz="24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</a:t>
              </a:r>
              <a:endPara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53D436-BAB3-8845-8BC7-2577A1B52F65}"/>
                </a:ext>
              </a:extLst>
            </p:cNvPr>
            <p:cNvSpPr/>
            <p:nvPr/>
          </p:nvSpPr>
          <p:spPr>
            <a:xfrm>
              <a:off x="4120446" y="8925740"/>
              <a:ext cx="2323988" cy="102734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0" cap="none" spc="0" dirty="0">
                  <a:ln w="0"/>
                  <a:solidFill>
                    <a:srgbClr val="00B05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Probability</a:t>
              </a:r>
            </a:p>
            <a:p>
              <a:pPr algn="ctr"/>
              <a:r>
                <a:rPr lang="en-US" sz="2400" dirty="0">
                  <a:ln w="0"/>
                  <a:solidFill>
                    <a:srgbClr val="00B05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Distribution </a:t>
              </a:r>
              <a:r>
                <a:rPr lang="en-US" sz="2400" b="1" cap="none" spc="0" dirty="0">
                  <a:ln w="0"/>
                  <a:solidFill>
                    <a:srgbClr val="00B05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01E4C52-D675-F246-8E69-17C4F4768F34}"/>
              </a:ext>
            </a:extLst>
          </p:cNvPr>
          <p:cNvGrpSpPr/>
          <p:nvPr/>
        </p:nvGrpSpPr>
        <p:grpSpPr>
          <a:xfrm>
            <a:off x="5193428" y="3738467"/>
            <a:ext cx="998790" cy="961276"/>
            <a:chOff x="6299822" y="7158640"/>
            <a:chExt cx="1412726" cy="144619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A14356C-0694-AC40-A51C-A953AEDFE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88568" y="7158640"/>
              <a:ext cx="1121763" cy="373921"/>
            </a:xfrm>
            <a:prstGeom prst="rect">
              <a:avLst/>
            </a:prstGeom>
            <a:noFill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605DA5A-B553-8243-A604-6BC62EF8E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99822" y="7860291"/>
              <a:ext cx="1412726" cy="74454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662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D5D0-6CB2-9946-998D-73162C01A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Results (Controlled Sparse Attention)</a:t>
            </a:r>
            <a:endParaRPr lang="en-US" dirty="0"/>
          </a:p>
        </p:txBody>
      </p:sp>
      <p:pic>
        <p:nvPicPr>
          <p:cNvPr id="4" name="Picture 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D097C72-763F-6F4E-A3C9-CE9B84DDF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9917"/>
            <a:ext cx="10515600" cy="1936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C1BB74-C27A-B741-9D08-D555913CA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05" y="3845522"/>
            <a:ext cx="4373447" cy="2647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38D9E9-C58E-4E40-8A28-27B8A050B6C1}"/>
              </a:ext>
            </a:extLst>
          </p:cNvPr>
          <p:cNvSpPr/>
          <p:nvPr/>
        </p:nvSpPr>
        <p:spPr>
          <a:xfrm>
            <a:off x="6496432" y="4983658"/>
            <a:ext cx="51700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Higher 𝝀 </a:t>
            </a:r>
            <a:r>
              <a:rPr lang="en-US" sz="32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itchFamily="2" charset="2"/>
              </a:rPr>
              <a:t> Sparser attention</a:t>
            </a:r>
            <a:endParaRPr lang="en-US" sz="32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29DE3C-0E34-4A40-A0DD-05AB1990F3A7}"/>
                  </a:ext>
                </a:extLst>
              </p:cNvPr>
              <p:cNvSpPr txBox="1"/>
              <p:nvPr/>
            </p:nvSpPr>
            <p:spPr>
              <a:xfrm>
                <a:off x="2335200" y="6501160"/>
                <a:ext cx="35926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𝜆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control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29DE3C-0E34-4A40-A0DD-05AB1990F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200" y="6501160"/>
                <a:ext cx="3592655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7FBD4282-3FE3-CC4B-9688-3FF821E48565}"/>
              </a:ext>
            </a:extLst>
          </p:cNvPr>
          <p:cNvSpPr/>
          <p:nvPr/>
        </p:nvSpPr>
        <p:spPr>
          <a:xfrm rot="19530983">
            <a:off x="651150" y="4799866"/>
            <a:ext cx="12529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Non-zeroes</a:t>
            </a:r>
          </a:p>
        </p:txBody>
      </p:sp>
    </p:spTree>
    <p:extLst>
      <p:ext uri="{BB962C8B-B14F-4D97-AF65-F5344CB8AC3E}">
        <p14:creationId xmlns:p14="http://schemas.microsoft.com/office/powerpoint/2010/main" val="259786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B1E39-565A-C849-AAC0-31ECAD2B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Multilabel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416741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746E-1B74-574C-AB5C-FABD84AD8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Multilabel Classification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59CD5-E2A3-8541-94E1-BC39B678A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3" indent="-457200">
              <a:buClr>
                <a:schemeClr val="dk1"/>
              </a:buClr>
              <a:buSzPct val="100000"/>
            </a:pPr>
            <a:r>
              <a:rPr lang="en-US" sz="28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More than one labels 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for an instance can be true.</a:t>
            </a:r>
          </a:p>
          <a:p>
            <a:pPr marL="914400" lvl="3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914400" lvl="3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914400" lvl="3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914400" lvl="3" indent="-457200">
              <a:buClr>
                <a:schemeClr val="dk1"/>
              </a:buClr>
              <a:buSzPct val="100000"/>
            </a:pPr>
            <a:endParaRPr lang="en-US" sz="28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914400" lvl="3" indent="-457200">
              <a:buClr>
                <a:schemeClr val="dk1"/>
              </a:buClr>
              <a:buSzPct val="100000"/>
            </a:pPr>
            <a:r>
              <a:rPr lang="en-US" sz="2800" b="1" i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Usual approach </a:t>
            </a:r>
            <a:r>
              <a:rPr lang="en-US" sz="28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: Separate logistic sigmoid based binary classifier for every label followed by thresholding.</a:t>
            </a:r>
          </a:p>
          <a:p>
            <a:endParaRPr lang="en-US" dirty="0"/>
          </a:p>
        </p:txBody>
      </p:sp>
      <p:pic>
        <p:nvPicPr>
          <p:cNvPr id="5" name="Picture 4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0CAF51AE-08C1-4A46-BB9B-D803AE6F3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094" y="2319942"/>
            <a:ext cx="2648906" cy="1655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090843-B55F-D34D-BE94-A1B705560F99}"/>
              </a:ext>
            </a:extLst>
          </p:cNvPr>
          <p:cNvSpPr/>
          <p:nvPr/>
        </p:nvSpPr>
        <p:spPr>
          <a:xfrm>
            <a:off x="7075329" y="2432625"/>
            <a:ext cx="8476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Trees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A8D05-4647-FF46-9296-E77DCD246ED9}"/>
              </a:ext>
            </a:extLst>
          </p:cNvPr>
          <p:cNvSpPr/>
          <p:nvPr/>
        </p:nvSpPr>
        <p:spPr>
          <a:xfrm>
            <a:off x="7640496" y="3038149"/>
            <a:ext cx="8676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57B225-2D9C-8548-853F-C7B3C3D3AFB5}"/>
              </a:ext>
            </a:extLst>
          </p:cNvPr>
          <p:cNvSpPr/>
          <p:nvPr/>
        </p:nvSpPr>
        <p:spPr>
          <a:xfrm>
            <a:off x="8556239" y="2685729"/>
            <a:ext cx="6046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Sky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CBE48-4895-4644-8895-9511C659904D}"/>
              </a:ext>
            </a:extLst>
          </p:cNvPr>
          <p:cNvSpPr/>
          <p:nvPr/>
        </p:nvSpPr>
        <p:spPr>
          <a:xfrm>
            <a:off x="7040225" y="3443194"/>
            <a:ext cx="10246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Clouds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9FABB2-3713-874E-9230-DBEDBBF61D36}"/>
              </a:ext>
            </a:extLst>
          </p:cNvPr>
          <p:cNvSpPr/>
          <p:nvPr/>
        </p:nvSpPr>
        <p:spPr>
          <a:xfrm>
            <a:off x="6571484" y="2963917"/>
            <a:ext cx="70884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Hills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FE0274-7917-1149-8784-23B3D1B49B53}"/>
              </a:ext>
            </a:extLst>
          </p:cNvPr>
          <p:cNvSpPr/>
          <p:nvPr/>
        </p:nvSpPr>
        <p:spPr>
          <a:xfrm>
            <a:off x="9536271" y="2453374"/>
            <a:ext cx="9140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Plains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4AC182-5E28-924C-B790-78374F68D3D8}"/>
              </a:ext>
            </a:extLst>
          </p:cNvPr>
          <p:cNvSpPr/>
          <p:nvPr/>
        </p:nvSpPr>
        <p:spPr>
          <a:xfrm>
            <a:off x="8412610" y="3511126"/>
            <a:ext cx="149656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Landscape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16CC07-5A23-924F-B65D-96A921FA8191}"/>
              </a:ext>
            </a:extLst>
          </p:cNvPr>
          <p:cNvSpPr/>
          <p:nvPr/>
        </p:nvSpPr>
        <p:spPr>
          <a:xfrm>
            <a:off x="9316338" y="3118184"/>
            <a:ext cx="13538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Greenery</a:t>
            </a:r>
          </a:p>
        </p:txBody>
      </p:sp>
      <p:pic>
        <p:nvPicPr>
          <p:cNvPr id="14" name="Picture 13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E62A4473-61C1-DE4C-9CF3-B3AD9D14B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216" y="5271843"/>
            <a:ext cx="1618892" cy="10118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0BB3D8-E56E-E84E-919A-B710A77D6A20}"/>
              </a:ext>
            </a:extLst>
          </p:cNvPr>
          <p:cNvSpPr/>
          <p:nvPr/>
        </p:nvSpPr>
        <p:spPr>
          <a:xfrm>
            <a:off x="5772704" y="5021243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Tree Classifier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238CF9-454F-0142-B0B8-59944A5376FA}"/>
              </a:ext>
            </a:extLst>
          </p:cNvPr>
          <p:cNvSpPr/>
          <p:nvPr/>
        </p:nvSpPr>
        <p:spPr>
          <a:xfrm>
            <a:off x="5772703" y="5471490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Greenery Classifier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F26202-A5C3-7D49-BD6C-E9B2EF9885E9}"/>
              </a:ext>
            </a:extLst>
          </p:cNvPr>
          <p:cNvSpPr/>
          <p:nvPr/>
        </p:nvSpPr>
        <p:spPr>
          <a:xfrm>
            <a:off x="5772702" y="6222867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Grass Classifier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B515AD95-504F-1744-AF30-AE88F164B788}"/>
              </a:ext>
            </a:extLst>
          </p:cNvPr>
          <p:cNvSpPr/>
          <p:nvPr/>
        </p:nvSpPr>
        <p:spPr>
          <a:xfrm>
            <a:off x="5202621" y="5628290"/>
            <a:ext cx="378372" cy="299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2CD2DB-CA01-7C44-A30D-1EF20D2901BC}"/>
              </a:ext>
            </a:extLst>
          </p:cNvPr>
          <p:cNvCxnSpPr/>
          <p:nvPr/>
        </p:nvCxnSpPr>
        <p:spPr>
          <a:xfrm>
            <a:off x="8781393" y="5155324"/>
            <a:ext cx="112778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DF94B24-0895-0B47-80F7-213891E9C434}"/>
              </a:ext>
            </a:extLst>
          </p:cNvPr>
          <p:cNvCxnSpPr/>
          <p:nvPr/>
        </p:nvCxnSpPr>
        <p:spPr>
          <a:xfrm>
            <a:off x="8781393" y="5628290"/>
            <a:ext cx="112778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65F5BF-C6E3-464E-8D0D-9F95027DFD31}"/>
              </a:ext>
            </a:extLst>
          </p:cNvPr>
          <p:cNvCxnSpPr/>
          <p:nvPr/>
        </p:nvCxnSpPr>
        <p:spPr>
          <a:xfrm>
            <a:off x="8781393" y="6427077"/>
            <a:ext cx="112778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9FC5A36-5F8E-2647-A849-DE8A08B6002E}"/>
              </a:ext>
            </a:extLst>
          </p:cNvPr>
          <p:cNvSpPr/>
          <p:nvPr/>
        </p:nvSpPr>
        <p:spPr>
          <a:xfrm>
            <a:off x="10105498" y="4888043"/>
            <a:ext cx="6896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0/1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6D1619-F1E1-C244-922B-AAE67EA256D4}"/>
              </a:ext>
            </a:extLst>
          </p:cNvPr>
          <p:cNvSpPr/>
          <p:nvPr/>
        </p:nvSpPr>
        <p:spPr>
          <a:xfrm>
            <a:off x="10105498" y="5336553"/>
            <a:ext cx="6896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0/1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3F2BB3-D568-064F-AC9D-1989600E2984}"/>
              </a:ext>
            </a:extLst>
          </p:cNvPr>
          <p:cNvSpPr/>
          <p:nvPr/>
        </p:nvSpPr>
        <p:spPr>
          <a:xfrm>
            <a:off x="10105498" y="6139608"/>
            <a:ext cx="6896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0/1</a:t>
            </a:r>
          </a:p>
        </p:txBody>
      </p:sp>
    </p:spTree>
    <p:extLst>
      <p:ext uri="{BB962C8B-B14F-4D97-AF65-F5344CB8AC3E}">
        <p14:creationId xmlns:p14="http://schemas.microsoft.com/office/powerpoint/2010/main" val="2515119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6C1F-7530-E84A-A143-9E349CE80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Multilabel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13BE6-9412-F146-B0F4-036BE04C2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Another approach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: Apply sparse probability mapping function. Non-zeroes are predicted labels, zeroes are non-labels.</a:t>
            </a:r>
          </a:p>
          <a:p>
            <a:endParaRPr lang="en-US" dirty="0"/>
          </a:p>
        </p:txBody>
      </p:sp>
      <p:pic>
        <p:nvPicPr>
          <p:cNvPr id="4" name="Picture 3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FE57D547-75FA-F344-9417-2A3A2551C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80" y="4067826"/>
            <a:ext cx="1618892" cy="10118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0A9891-A197-B44F-8232-39BCBE5A5242}"/>
              </a:ext>
            </a:extLst>
          </p:cNvPr>
          <p:cNvSpPr/>
          <p:nvPr/>
        </p:nvSpPr>
        <p:spPr>
          <a:xfrm>
            <a:off x="3312469" y="2994218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for Dog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74859D-253F-BA49-9BC1-03DD0F89F9DD}"/>
              </a:ext>
            </a:extLst>
          </p:cNvPr>
          <p:cNvSpPr/>
          <p:nvPr/>
        </p:nvSpPr>
        <p:spPr>
          <a:xfrm>
            <a:off x="3312468" y="3444465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for Greenery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B0243-0E15-B541-BFBA-4CB698D36DEC}"/>
              </a:ext>
            </a:extLst>
          </p:cNvPr>
          <p:cNvSpPr/>
          <p:nvPr/>
        </p:nvSpPr>
        <p:spPr>
          <a:xfrm>
            <a:off x="3312467" y="3905966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for Grass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72EE4A3-40EE-4C46-B5A2-D36800348C59}"/>
              </a:ext>
            </a:extLst>
          </p:cNvPr>
          <p:cNvSpPr/>
          <p:nvPr/>
        </p:nvSpPr>
        <p:spPr>
          <a:xfrm>
            <a:off x="2806655" y="4409511"/>
            <a:ext cx="378372" cy="299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61C7ED-CD5E-E349-A301-D978F9C8A1AF}"/>
              </a:ext>
            </a:extLst>
          </p:cNvPr>
          <p:cNvSpPr/>
          <p:nvPr/>
        </p:nvSpPr>
        <p:spPr>
          <a:xfrm>
            <a:off x="3312467" y="4393745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for Elephant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9A2A6F-1173-4D40-A46A-834766966D69}"/>
              </a:ext>
            </a:extLst>
          </p:cNvPr>
          <p:cNvSpPr/>
          <p:nvPr/>
        </p:nvSpPr>
        <p:spPr>
          <a:xfrm>
            <a:off x="3312467" y="4884777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for Clouds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D0B478-4C86-EC49-95E9-E6A6D3A5DA78}"/>
              </a:ext>
            </a:extLst>
          </p:cNvPr>
          <p:cNvSpPr/>
          <p:nvPr/>
        </p:nvSpPr>
        <p:spPr>
          <a:xfrm>
            <a:off x="3312466" y="5418739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for Sunset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18FF0A-F4D2-C142-AE08-B47B73DDFF06}"/>
              </a:ext>
            </a:extLst>
          </p:cNvPr>
          <p:cNvSpPr/>
          <p:nvPr/>
        </p:nvSpPr>
        <p:spPr>
          <a:xfrm>
            <a:off x="3312465" y="5914643"/>
            <a:ext cx="2783535" cy="315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Score for Hills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4219218-6298-1C46-A541-0E58FA33214F}"/>
              </a:ext>
            </a:extLst>
          </p:cNvPr>
          <p:cNvSpPr/>
          <p:nvPr/>
        </p:nvSpPr>
        <p:spPr>
          <a:xfrm>
            <a:off x="6292992" y="2994218"/>
            <a:ext cx="409903" cy="3235735"/>
          </a:xfrm>
          <a:prstGeom prst="rightBrac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ADFD781-EC80-1346-8CA6-450E2D57BA52}"/>
              </a:ext>
            </a:extLst>
          </p:cNvPr>
          <p:cNvSpPr/>
          <p:nvPr/>
        </p:nvSpPr>
        <p:spPr>
          <a:xfrm>
            <a:off x="6830333" y="4425276"/>
            <a:ext cx="378372" cy="299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836C47-DCDC-4340-8C41-CE95F8B88C14}"/>
              </a:ext>
            </a:extLst>
          </p:cNvPr>
          <p:cNvSpPr/>
          <p:nvPr/>
        </p:nvSpPr>
        <p:spPr>
          <a:xfrm>
            <a:off x="7336143" y="4140822"/>
            <a:ext cx="2034977" cy="821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Probability mapping function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1EFDFB1D-5474-4643-BABF-C98083AC0188}"/>
              </a:ext>
            </a:extLst>
          </p:cNvPr>
          <p:cNvSpPr/>
          <p:nvPr/>
        </p:nvSpPr>
        <p:spPr>
          <a:xfrm>
            <a:off x="9517471" y="4401628"/>
            <a:ext cx="378372" cy="299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8E4A90-000A-CC4B-82FF-3958A6AF5C6A}"/>
              </a:ext>
            </a:extLst>
          </p:cNvPr>
          <p:cNvSpPr txBox="1"/>
          <p:nvPr/>
        </p:nvSpPr>
        <p:spPr>
          <a:xfrm>
            <a:off x="10042194" y="2727069"/>
            <a:ext cx="17069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Dog : 0</a:t>
            </a:r>
          </a:p>
          <a:p>
            <a:endParaRPr lang="en-US" dirty="0"/>
          </a:p>
          <a:p>
            <a:r>
              <a:rPr lang="en-US" b="1" dirty="0"/>
              <a:t>Greenery : 0.5</a:t>
            </a:r>
          </a:p>
          <a:p>
            <a:endParaRPr lang="en-US" dirty="0"/>
          </a:p>
          <a:p>
            <a:r>
              <a:rPr lang="en-US" b="1" dirty="0"/>
              <a:t>Grass : 0.2</a:t>
            </a:r>
          </a:p>
          <a:p>
            <a:endParaRPr lang="en-US" dirty="0"/>
          </a:p>
          <a:p>
            <a:r>
              <a:rPr lang="en-US" dirty="0"/>
              <a:t>Elephant : 0</a:t>
            </a:r>
          </a:p>
          <a:p>
            <a:endParaRPr lang="en-US" dirty="0"/>
          </a:p>
          <a:p>
            <a:r>
              <a:rPr lang="en-US" b="1" dirty="0"/>
              <a:t>Clouds : 0.1</a:t>
            </a:r>
          </a:p>
          <a:p>
            <a:endParaRPr lang="en-US" dirty="0"/>
          </a:p>
          <a:p>
            <a:r>
              <a:rPr lang="en-US" dirty="0"/>
              <a:t>Sunset : 0</a:t>
            </a:r>
          </a:p>
          <a:p>
            <a:endParaRPr lang="en-US" dirty="0"/>
          </a:p>
          <a:p>
            <a:r>
              <a:rPr lang="en-US" b="1" dirty="0"/>
              <a:t>Hills : 0.2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ECED9E-35BB-DE40-842E-530D13917A8E}"/>
              </a:ext>
            </a:extLst>
          </p:cNvPr>
          <p:cNvSpPr/>
          <p:nvPr/>
        </p:nvSpPr>
        <p:spPr>
          <a:xfrm>
            <a:off x="3185027" y="2727069"/>
            <a:ext cx="3107965" cy="39890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EBF25D-DFBC-1945-B5E3-5FBBFCD6FD08}"/>
              </a:ext>
            </a:extLst>
          </p:cNvPr>
          <p:cNvSpPr txBox="1"/>
          <p:nvPr/>
        </p:nvSpPr>
        <p:spPr>
          <a:xfrm>
            <a:off x="3983420" y="6357557"/>
            <a:ext cx="211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Classifier</a:t>
            </a:r>
          </a:p>
        </p:txBody>
      </p:sp>
    </p:spTree>
    <p:extLst>
      <p:ext uri="{BB962C8B-B14F-4D97-AF65-F5344CB8AC3E}">
        <p14:creationId xmlns:p14="http://schemas.microsoft.com/office/powerpoint/2010/main" val="747138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DBE8D-A375-404D-AFAE-5169C991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this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04EF2-57D4-AF48-8C09-DB80797E2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sparse output layer is there in a model then with </a:t>
            </a:r>
            <a:r>
              <a:rPr lang="en-US" b="1" dirty="0">
                <a:solidFill>
                  <a:srgbClr val="C00000"/>
                </a:solidFill>
              </a:rPr>
              <a:t>any loss function </a:t>
            </a:r>
            <a:r>
              <a:rPr lang="en-US" dirty="0"/>
              <a:t>the model objective function </a:t>
            </a:r>
            <a:r>
              <a:rPr lang="en-US" b="1" dirty="0">
                <a:solidFill>
                  <a:srgbClr val="C00000"/>
                </a:solidFill>
              </a:rPr>
              <a:t>won’t be convex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8BAECD-F562-BD48-8936-0C9E5C434183}"/>
              </a:ext>
            </a:extLst>
          </p:cNvPr>
          <p:cNvGrpSpPr/>
          <p:nvPr/>
        </p:nvGrpSpPr>
        <p:grpSpPr>
          <a:xfrm>
            <a:off x="2205484" y="1870369"/>
            <a:ext cx="7346340" cy="1558631"/>
            <a:chOff x="2237015" y="2344144"/>
            <a:chExt cx="7346340" cy="1558631"/>
          </a:xfrm>
        </p:grpSpPr>
        <p:sp>
          <p:nvSpPr>
            <p:cNvPr id="5" name="10-Point Star 4">
              <a:extLst>
                <a:ext uri="{FF2B5EF4-FFF2-40B4-BE49-F238E27FC236}">
                  <a16:creationId xmlns:a16="http://schemas.microsoft.com/office/drawing/2014/main" id="{B9E54A5A-A025-6E44-AF66-F618B6C66902}"/>
                </a:ext>
              </a:extLst>
            </p:cNvPr>
            <p:cNvSpPr/>
            <p:nvPr/>
          </p:nvSpPr>
          <p:spPr>
            <a:xfrm rot="20641909">
              <a:off x="3669285" y="2803180"/>
              <a:ext cx="1088020" cy="1099595"/>
            </a:xfrm>
            <a:prstGeom prst="star10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Model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42BB878-CA70-1F4B-8B61-E1C49BF7E56A}"/>
                </a:ext>
              </a:extLst>
            </p:cNvPr>
            <p:cNvSpPr/>
            <p:nvPr/>
          </p:nvSpPr>
          <p:spPr>
            <a:xfrm>
              <a:off x="5593008" y="2918927"/>
              <a:ext cx="1782502" cy="8218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probability</a:t>
              </a:r>
            </a:p>
            <a:p>
              <a:pPr algn="ctr"/>
              <a:r>
                <a:rPr lang="en-US" dirty="0"/>
                <a:t>mapping function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68E0E38-F89B-1F42-B618-4D7A7906152F}"/>
                </a:ext>
              </a:extLst>
            </p:cNvPr>
            <p:cNvSpPr/>
            <p:nvPr/>
          </p:nvSpPr>
          <p:spPr>
            <a:xfrm>
              <a:off x="8373799" y="2918928"/>
              <a:ext cx="1209556" cy="82180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Loss function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F7A877D-821F-A44E-82F4-96582636BAAF}"/>
                </a:ext>
              </a:extLst>
            </p:cNvPr>
            <p:cNvCxnSpPr>
              <a:stCxn id="11" idx="3"/>
              <a:endCxn id="5" idx="6"/>
            </p:cNvCxnSpPr>
            <p:nvPr/>
          </p:nvCxnSpPr>
          <p:spPr>
            <a:xfrm flipV="1">
              <a:off x="2917009" y="3339294"/>
              <a:ext cx="726526" cy="1368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A7BA170-EB35-324F-BCB3-2C878598D3C9}"/>
                </a:ext>
              </a:extLst>
            </p:cNvPr>
            <p:cNvCxnSpPr>
              <a:cxnSpLocks/>
              <a:stCxn id="5" idx="1"/>
              <a:endCxn id="6" idx="1"/>
            </p:cNvCxnSpPr>
            <p:nvPr/>
          </p:nvCxnSpPr>
          <p:spPr>
            <a:xfrm flipV="1">
              <a:off x="4783055" y="3329829"/>
              <a:ext cx="809953" cy="3683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1FE1C85-D9BC-FD48-A6B4-45AA88951B9A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>
              <a:off x="7375510" y="3329829"/>
              <a:ext cx="998289" cy="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9E9C72-47EF-E94E-9F24-5531C98CF5D4}"/>
                </a:ext>
              </a:extLst>
            </p:cNvPr>
            <p:cNvSpPr txBox="1"/>
            <p:nvPr/>
          </p:nvSpPr>
          <p:spPr>
            <a:xfrm>
              <a:off x="2237015" y="3168311"/>
              <a:ext cx="679994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/>
                <a:t>input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D96A584-7287-0142-A482-974CCE142CB1}"/>
                </a:ext>
              </a:extLst>
            </p:cNvPr>
            <p:cNvCxnSpPr/>
            <p:nvPr/>
          </p:nvCxnSpPr>
          <p:spPr>
            <a:xfrm>
              <a:off x="7874654" y="2614307"/>
              <a:ext cx="499145" cy="44930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C317812-652C-354E-AF8F-2BEF38471270}"/>
                </a:ext>
              </a:extLst>
            </p:cNvPr>
            <p:cNvSpPr txBox="1"/>
            <p:nvPr/>
          </p:nvSpPr>
          <p:spPr>
            <a:xfrm>
              <a:off x="7163209" y="2344144"/>
              <a:ext cx="63831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label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21E6BBF-F9E6-624E-9D27-1F1C80469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45" y="2966787"/>
            <a:ext cx="252023" cy="2800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5946FF-6A2F-9748-B622-D990379C7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15" y="1892218"/>
            <a:ext cx="305656" cy="361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F07156-C72F-E843-96EF-91E75470D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810" y="2953688"/>
            <a:ext cx="257748" cy="2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54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8304"/>
            <a:ext cx="10515600" cy="4764851"/>
          </a:xfrm>
        </p:spPr>
        <p:txBody>
          <a:bodyPr/>
          <a:lstStyle/>
          <a:p>
            <a:r>
              <a:rPr lang="en-US" dirty="0"/>
              <a:t>Training: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Inference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698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Don’t use probability map in training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8C96E9-B057-E049-89BB-A2B969C76260}"/>
              </a:ext>
            </a:extLst>
          </p:cNvPr>
          <p:cNvGrpSpPr/>
          <p:nvPr/>
        </p:nvGrpSpPr>
        <p:grpSpPr>
          <a:xfrm>
            <a:off x="2900624" y="1483999"/>
            <a:ext cx="8014973" cy="3980886"/>
            <a:chOff x="2900624" y="1483999"/>
            <a:chExt cx="8014973" cy="3980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98A384-7C1B-0B4E-A7B9-86C21CF6064F}"/>
                </a:ext>
              </a:extLst>
            </p:cNvPr>
            <p:cNvGrpSpPr/>
            <p:nvPr/>
          </p:nvGrpSpPr>
          <p:grpSpPr>
            <a:xfrm>
              <a:off x="2900624" y="1483999"/>
              <a:ext cx="8014973" cy="1816602"/>
              <a:chOff x="2900624" y="1483999"/>
              <a:chExt cx="8014973" cy="181660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6509823-5468-3A42-90D7-49554F2E561A}"/>
                  </a:ext>
                </a:extLst>
              </p:cNvPr>
              <p:cNvGrpSpPr/>
              <p:nvPr/>
            </p:nvGrpSpPr>
            <p:grpSpPr>
              <a:xfrm>
                <a:off x="2900624" y="1483999"/>
                <a:ext cx="8014973" cy="1816602"/>
                <a:chOff x="3815022" y="1344853"/>
                <a:chExt cx="8014973" cy="1816602"/>
              </a:xfrm>
            </p:grpSpPr>
            <p:sp>
              <p:nvSpPr>
                <p:cNvPr id="6" name="10-Point Star 5"/>
                <p:cNvSpPr/>
                <p:nvPr/>
              </p:nvSpPr>
              <p:spPr>
                <a:xfrm rot="20641909">
                  <a:off x="5695355" y="2061860"/>
                  <a:ext cx="1088020" cy="1099595"/>
                </a:xfrm>
                <a:prstGeom prst="star10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Model</a:t>
                  </a: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7727760" y="2200758"/>
                  <a:ext cx="1209556" cy="821803"/>
                </a:xfrm>
                <a:prstGeom prst="round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Loss function</a:t>
                  </a:r>
                </a:p>
              </p:txBody>
            </p:sp>
            <p:cxnSp>
              <p:nvCxnSpPr>
                <p:cNvPr id="9" name="Straight Arrow Connector 8"/>
                <p:cNvCxnSpPr>
                  <a:stCxn id="12" idx="3"/>
                  <a:endCxn id="6" idx="6"/>
                </p:cNvCxnSpPr>
                <p:nvPr/>
              </p:nvCxnSpPr>
              <p:spPr>
                <a:xfrm flipV="1">
                  <a:off x="4495016" y="2597974"/>
                  <a:ext cx="1174589" cy="13683"/>
                </a:xfrm>
                <a:prstGeom prst="straightConnector1">
                  <a:avLst/>
                </a:prstGeom>
                <a:ln w="317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>
                  <a:stCxn id="6" idx="1"/>
                  <a:endCxn id="8" idx="1"/>
                </p:cNvCxnSpPr>
                <p:nvPr/>
              </p:nvCxnSpPr>
              <p:spPr>
                <a:xfrm flipV="1">
                  <a:off x="6809125" y="2611660"/>
                  <a:ext cx="918635" cy="13681"/>
                </a:xfrm>
                <a:prstGeom prst="straightConnector1">
                  <a:avLst/>
                </a:prstGeom>
                <a:ln w="317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3815022" y="2426991"/>
                  <a:ext cx="679994" cy="369332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input</a:t>
                  </a:r>
                </a:p>
              </p:txBody>
            </p:sp>
            <p:cxnSp>
              <p:nvCxnSpPr>
                <p:cNvPr id="13" name="Straight Arrow Connector 12"/>
                <p:cNvCxnSpPr>
                  <a:cxnSpLocks/>
                  <a:stCxn id="14" idx="3"/>
                  <a:endCxn id="8" idx="0"/>
                </p:cNvCxnSpPr>
                <p:nvPr/>
              </p:nvCxnSpPr>
              <p:spPr>
                <a:xfrm>
                  <a:off x="7727760" y="1529519"/>
                  <a:ext cx="604778" cy="671239"/>
                </a:xfrm>
                <a:prstGeom prst="straightConnector1">
                  <a:avLst/>
                </a:prstGeom>
                <a:ln w="317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/>
                <p:cNvSpPr txBox="1"/>
                <p:nvPr/>
              </p:nvSpPr>
              <p:spPr>
                <a:xfrm>
                  <a:off x="7089444" y="1344853"/>
                  <a:ext cx="638316" cy="369332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label</a:t>
                  </a:r>
                </a:p>
              </p:txBody>
            </p:sp>
            <p:sp>
              <p:nvSpPr>
                <p:cNvPr id="618" name="Rounded Rectangular Callout 617"/>
                <p:cNvSpPr/>
                <p:nvPr/>
              </p:nvSpPr>
              <p:spPr>
                <a:xfrm>
                  <a:off x="9375518" y="1383623"/>
                  <a:ext cx="2454477" cy="1184426"/>
                </a:xfrm>
                <a:prstGeom prst="wedgeRoundRectCallout">
                  <a:avLst>
                    <a:gd name="adj1" fmla="val -66442"/>
                    <a:gd name="adj2" fmla="val 41002"/>
                    <a:gd name="adj3" fmla="val 16667"/>
                  </a:avLst>
                </a:prstGeom>
                <a:solidFill>
                  <a:srgbClr val="C00000">
                    <a:alpha val="28000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dirty="0">
                      <a:solidFill>
                        <a:schemeClr val="tx1"/>
                      </a:solidFill>
                    </a:rPr>
                    <a:t>Loss function captures</a:t>
                  </a:r>
                </a:p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The essence of mapping function</a:t>
                  </a:r>
                </a:p>
              </p:txBody>
            </p:sp>
          </p:grp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36AA2EB-D857-0E49-9212-2F31B7D0D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7492" y="2443154"/>
                <a:ext cx="252023" cy="2800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1DFDADF-8360-DC4F-8AB9-55C7CC5DF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1564" y="1753291"/>
                <a:ext cx="305656" cy="361691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E63739-E203-BD4B-9F5C-230AB0446CC7}"/>
                </a:ext>
              </a:extLst>
            </p:cNvPr>
            <p:cNvGrpSpPr/>
            <p:nvPr/>
          </p:nvGrpSpPr>
          <p:grpSpPr>
            <a:xfrm>
              <a:off x="2919921" y="4365290"/>
              <a:ext cx="7563876" cy="1099595"/>
              <a:chOff x="2919921" y="4365290"/>
              <a:chExt cx="7563876" cy="1099595"/>
            </a:xfrm>
          </p:grpSpPr>
          <p:sp>
            <p:nvSpPr>
              <p:cNvPr id="211" name="10-Point Star 210"/>
              <p:cNvSpPr/>
              <p:nvPr/>
            </p:nvSpPr>
            <p:spPr>
              <a:xfrm rot="20641909">
                <a:off x="4809388" y="4365290"/>
                <a:ext cx="1088020" cy="1099595"/>
              </a:xfrm>
              <a:prstGeom prst="star10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Model</a:t>
                </a:r>
              </a:p>
            </p:txBody>
          </p:sp>
          <p:sp>
            <p:nvSpPr>
              <p:cNvPr id="212" name="Rounded Rectangle 211"/>
              <p:cNvSpPr/>
              <p:nvPr/>
            </p:nvSpPr>
            <p:spPr>
              <a:xfrm>
                <a:off x="6798920" y="4504185"/>
                <a:ext cx="1557367" cy="82180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probability</a:t>
                </a:r>
              </a:p>
              <a:p>
                <a:pPr algn="ctr"/>
                <a:r>
                  <a:rPr lang="en-US" dirty="0"/>
                  <a:t>mapping function</a:t>
                </a:r>
              </a:p>
            </p:txBody>
          </p:sp>
          <p:cxnSp>
            <p:nvCxnSpPr>
              <p:cNvPr id="214" name="Straight Arrow Connector 213"/>
              <p:cNvCxnSpPr>
                <a:stCxn id="217" idx="3"/>
                <a:endCxn id="211" idx="6"/>
              </p:cNvCxnSpPr>
              <p:nvPr/>
            </p:nvCxnSpPr>
            <p:spPr>
              <a:xfrm>
                <a:off x="3599915" y="4901402"/>
                <a:ext cx="1183723" cy="2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>
                <a:cxnSpLocks/>
                <a:stCxn id="211" idx="1"/>
                <a:endCxn id="212" idx="1"/>
              </p:cNvCxnSpPr>
              <p:nvPr/>
            </p:nvCxnSpPr>
            <p:spPr>
              <a:xfrm flipV="1">
                <a:off x="5923158" y="4915087"/>
                <a:ext cx="875762" cy="13684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/>
              <p:cNvCxnSpPr>
                <a:cxnSpLocks/>
                <a:stCxn id="212" idx="3"/>
                <a:endCxn id="219" idx="1"/>
              </p:cNvCxnSpPr>
              <p:nvPr/>
            </p:nvCxnSpPr>
            <p:spPr>
              <a:xfrm flipV="1">
                <a:off x="8356287" y="4901403"/>
                <a:ext cx="1005494" cy="13684"/>
              </a:xfrm>
              <a:prstGeom prst="straightConnector1">
                <a:avLst/>
              </a:prstGeom>
              <a:ln w="317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TextBox 216"/>
              <p:cNvSpPr txBox="1"/>
              <p:nvPr/>
            </p:nvSpPr>
            <p:spPr>
              <a:xfrm>
                <a:off x="2919921" y="4716736"/>
                <a:ext cx="679994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/>
                  <a:t>input</a:t>
                </a: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9361781" y="4578237"/>
                <a:ext cx="1122016" cy="64633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predictedlabel</a:t>
                </a:r>
                <a:endParaRPr lang="en-US" dirty="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C61F02E-3611-9D47-B4FD-22E658A10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8392" y="4591797"/>
                <a:ext cx="252023" cy="28002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327E758-79B9-0346-8D0E-4549A76BE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56724" y="4530732"/>
                <a:ext cx="257748" cy="2931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19169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8A3F-8D5C-AA4D-9FD1-5F5AD734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CONVEX </a:t>
            </a:r>
            <a:r>
              <a:rPr lang="en-US" b="1" dirty="0">
                <a:solidFill>
                  <a:srgbClr val="C00000"/>
                </a:solidFill>
              </a:rPr>
              <a:t>hinge-based</a:t>
            </a:r>
            <a:r>
              <a:rPr lang="en-US" dirty="0">
                <a:solidFill>
                  <a:srgbClr val="C00000"/>
                </a:solidFill>
              </a:rPr>
              <a:t> loss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5221-4FEA-3E43-96D0-79EF5DA58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Loss for </a:t>
            </a:r>
            <a:r>
              <a:rPr lang="en-US" b="1" dirty="0" err="1"/>
              <a:t>sparsegen-lin</a:t>
            </a:r>
            <a:r>
              <a:rPr lang="en-US" dirty="0"/>
              <a:t>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for </a:t>
            </a:r>
            <a:r>
              <a:rPr lang="en-US" b="1" dirty="0"/>
              <a:t>sparse-hourglass</a:t>
            </a:r>
            <a:r>
              <a:rPr lang="en-US" dirty="0"/>
              <a:t> 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D82EF-064D-594A-ADCE-01F2256F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01" y="4567804"/>
            <a:ext cx="8759637" cy="8946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754A34-430D-994E-897B-A6E515F0C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24" y="2402158"/>
            <a:ext cx="9858193" cy="1135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23C87-CA28-CB49-BF3B-750543911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97" y="5661330"/>
            <a:ext cx="2473015" cy="5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64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F6717-565E-4247-9FFC-965C7BEEB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Experiments (Multilabel Classification)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7DFE61-1865-D74B-B42C-8B7BFDF093F3}"/>
              </a:ext>
            </a:extLst>
          </p:cNvPr>
          <p:cNvSpPr/>
          <p:nvPr/>
        </p:nvSpPr>
        <p:spPr>
          <a:xfrm>
            <a:off x="509392" y="1443870"/>
            <a:ext cx="63459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Synthetic Multilabel Experimental Setup:</a:t>
            </a:r>
          </a:p>
          <a:p>
            <a:pPr marL="571500" indent="-571500">
              <a:buFont typeface="+mj-lt"/>
              <a:buAutoNum type="alphaLcParenR"/>
            </a:pPr>
            <a:r>
              <a:rPr lang="en-US" sz="2800" dirty="0"/>
              <a:t>Varying mean #labels.</a:t>
            </a:r>
          </a:p>
          <a:p>
            <a:pPr marL="571500" indent="-571500">
              <a:buFont typeface="+mj-lt"/>
              <a:buAutoNum type="alphaLcParenR"/>
            </a:pPr>
            <a:r>
              <a:rPr lang="en-US" sz="2800" i="0" dirty="0">
                <a:effectLst/>
              </a:rPr>
              <a:t>Varying range #labels.</a:t>
            </a:r>
          </a:p>
          <a:p>
            <a:pPr marL="571500" indent="-571500">
              <a:buFont typeface="+mj-lt"/>
              <a:buAutoNum type="alphaLcParenR"/>
            </a:pPr>
            <a:r>
              <a:rPr lang="en-US" sz="2800" dirty="0"/>
              <a:t>Varying document length.</a:t>
            </a:r>
            <a:endParaRPr lang="en-US" sz="2800" i="0" dirty="0">
              <a:effectLst/>
            </a:endParaRPr>
          </a:p>
          <a:p>
            <a:pPr marL="571500" indent="-571500">
              <a:buFont typeface="+mj-lt"/>
              <a:buAutoNum type="alphaLcParenR"/>
            </a:pPr>
            <a:endParaRPr lang="en-US" sz="3200" i="0" dirty="0"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769263-BBB8-6C46-BD8C-01D82DEF26DE}"/>
              </a:ext>
            </a:extLst>
          </p:cNvPr>
          <p:cNvSpPr/>
          <p:nvPr/>
        </p:nvSpPr>
        <p:spPr>
          <a:xfrm>
            <a:off x="509392" y="3752194"/>
            <a:ext cx="750707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Competing models: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800" dirty="0"/>
              <a:t>Baseline </a:t>
            </a:r>
            <a:r>
              <a:rPr lang="en-US" sz="2800" b="1" dirty="0"/>
              <a:t>softmax+log</a:t>
            </a:r>
            <a:r>
              <a:rPr lang="en-US" sz="2800" dirty="0"/>
              <a:t>.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800" dirty="0"/>
              <a:t>Baseline </a:t>
            </a:r>
            <a:r>
              <a:rPr lang="en-US" sz="2800" b="1" dirty="0" err="1"/>
              <a:t>sparsemax+huber</a:t>
            </a:r>
            <a:r>
              <a:rPr lang="en-US" sz="2800" b="1" dirty="0"/>
              <a:t> </a:t>
            </a:r>
            <a:r>
              <a:rPr lang="en-US" sz="2800" dirty="0"/>
              <a:t>[ICML 2016].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800" i="0" dirty="0">
                <a:effectLst/>
              </a:rPr>
              <a:t>Proposed </a:t>
            </a:r>
            <a:r>
              <a:rPr lang="en-US" sz="2800" b="1" i="0" dirty="0" err="1">
                <a:effectLst/>
              </a:rPr>
              <a:t>sparsemax+hinge</a:t>
            </a:r>
            <a:r>
              <a:rPr lang="en-US" sz="2800" i="0" dirty="0">
                <a:effectLst/>
              </a:rPr>
              <a:t>.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800" dirty="0"/>
              <a:t>Proposed </a:t>
            </a:r>
            <a:r>
              <a:rPr lang="en-US" sz="2800" b="1" dirty="0" err="1"/>
              <a:t>sparsehg+hinge</a:t>
            </a:r>
            <a:r>
              <a:rPr lang="en-US" sz="2800" dirty="0"/>
              <a:t>.</a:t>
            </a:r>
            <a:endParaRPr lang="en-US" sz="2800" i="0" dirty="0">
              <a:effectLst/>
            </a:endParaRPr>
          </a:p>
          <a:p>
            <a:pPr marL="571500" indent="-571500">
              <a:buFont typeface="+mj-lt"/>
              <a:buAutoNum type="arabicPeriod"/>
            </a:pPr>
            <a:endParaRPr lang="en-US" sz="3200" i="0" dirty="0">
              <a:effectLst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FFF3399-E8FA-1B45-8206-1B929C401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056" y="2137519"/>
            <a:ext cx="5182220" cy="25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76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EED4B-C9F7-FA40-958E-E71D5D538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Results (Multilabel Classification)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E0112-6350-EA44-A9CE-B61E2767A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27" y="1825625"/>
            <a:ext cx="9206163" cy="45595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30BA61-CA06-674F-B6E1-81E38CBDDFB1}"/>
              </a:ext>
            </a:extLst>
          </p:cNvPr>
          <p:cNvSpPr/>
          <p:nvPr/>
        </p:nvSpPr>
        <p:spPr>
          <a:xfrm>
            <a:off x="7215447" y="4754880"/>
            <a:ext cx="299258" cy="68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9DA30E-6ACB-B34B-823D-F54C16AEF642}"/>
              </a:ext>
            </a:extLst>
          </p:cNvPr>
          <p:cNvSpPr/>
          <p:nvPr/>
        </p:nvSpPr>
        <p:spPr>
          <a:xfrm rot="17974435">
            <a:off x="6708193" y="5239825"/>
            <a:ext cx="101450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Non-zeroes</a:t>
            </a:r>
          </a:p>
        </p:txBody>
      </p:sp>
    </p:spTree>
    <p:extLst>
      <p:ext uri="{BB962C8B-B14F-4D97-AF65-F5344CB8AC3E}">
        <p14:creationId xmlns:p14="http://schemas.microsoft.com/office/powerpoint/2010/main" val="3141656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CD45-3D8C-5340-B35D-5B2FDA78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cs typeface="Arial" pitchFamily="34" charset="0"/>
              </a:rPr>
              <a:t>Key Contributions/Takeaways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4823B-7B71-C040-959E-040FAA788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en-US" dirty="0"/>
              <a:t>A unified framework for </a:t>
            </a:r>
            <a:r>
              <a:rPr lang="en-US" b="1" dirty="0">
                <a:solidFill>
                  <a:srgbClr val="C00000"/>
                </a:solidFill>
              </a:rPr>
              <a:t>sparse</a:t>
            </a:r>
            <a:r>
              <a:rPr lang="en-US" dirty="0"/>
              <a:t> probability mapping functions.</a:t>
            </a:r>
          </a:p>
          <a:p>
            <a:pPr marL="571500" indent="-571500"/>
            <a:r>
              <a:rPr lang="en-US" dirty="0"/>
              <a:t>F</a:t>
            </a:r>
            <a:r>
              <a:rPr lang="en-IN" dirty="0" err="1"/>
              <a:t>ormulations</a:t>
            </a:r>
            <a:r>
              <a:rPr lang="en-IN" dirty="0"/>
              <a:t> </a:t>
            </a:r>
            <a:r>
              <a:rPr lang="en-IN" b="1" i="1" dirty="0" err="1"/>
              <a:t>sparsegen-lin</a:t>
            </a:r>
            <a:r>
              <a:rPr lang="en-IN" dirty="0"/>
              <a:t> and </a:t>
            </a:r>
            <a:r>
              <a:rPr lang="en-IN" b="1" i="1" dirty="0"/>
              <a:t>sparse-hourglass</a:t>
            </a:r>
            <a:r>
              <a:rPr lang="en-IN" dirty="0"/>
              <a:t> –                 </a:t>
            </a:r>
            <a:r>
              <a:rPr lang="en-IN" b="1" dirty="0">
                <a:solidFill>
                  <a:srgbClr val="C00000"/>
                </a:solidFill>
              </a:rPr>
              <a:t>control over sparsity</a:t>
            </a:r>
            <a:r>
              <a:rPr lang="en-IN" dirty="0"/>
              <a:t>.</a:t>
            </a:r>
          </a:p>
          <a:p>
            <a:pPr marL="571500" indent="-571500"/>
            <a:r>
              <a:rPr lang="en-IN" b="1" dirty="0">
                <a:solidFill>
                  <a:srgbClr val="C00000"/>
                </a:solidFill>
              </a:rPr>
              <a:t>Convex hinge-based loss </a:t>
            </a:r>
            <a:r>
              <a:rPr lang="en-IN" dirty="0"/>
              <a:t>functions for multilabel classification.</a:t>
            </a:r>
          </a:p>
          <a:p>
            <a:pPr marL="571500" indent="-571500"/>
            <a:r>
              <a:rPr lang="en-IN" b="1" dirty="0">
                <a:solidFill>
                  <a:srgbClr val="C00000"/>
                </a:solidFill>
              </a:rPr>
              <a:t>Sparser and more accurate prediction </a:t>
            </a:r>
            <a:r>
              <a:rPr lang="en-IN" dirty="0"/>
              <a:t>for multilabel classification.</a:t>
            </a:r>
          </a:p>
          <a:p>
            <a:pPr marL="571500" indent="-571500"/>
            <a:r>
              <a:rPr lang="en-IN" dirty="0"/>
              <a:t>Sparsity </a:t>
            </a:r>
            <a:r>
              <a:rPr lang="en-IN" b="1" dirty="0">
                <a:solidFill>
                  <a:srgbClr val="C00000"/>
                </a:solidFill>
              </a:rPr>
              <a:t>control over attention heatmaps </a:t>
            </a:r>
            <a:r>
              <a:rPr lang="en-IN" dirty="0"/>
              <a:t>in neural machine translation and abstractive summarization.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7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Known probability mapping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3144" y="1449957"/>
            <a:ext cx="10515600" cy="5165996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Softmax</a:t>
            </a:r>
            <a:r>
              <a:rPr lang="en-US" dirty="0"/>
              <a:t>: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Sum-normalization: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Spherical </a:t>
            </a:r>
            <a:r>
              <a:rPr lang="en-US" dirty="0" err="1"/>
              <a:t>softmax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16" y="1863691"/>
            <a:ext cx="3204245" cy="82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216" y="4958213"/>
            <a:ext cx="2502010" cy="848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216" y="3407545"/>
            <a:ext cx="2502010" cy="7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1827-79AE-1C4F-B51E-4B2D8AB0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28E50-E4B8-274D-A56B-447D06142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[1] </a:t>
            </a:r>
            <a:r>
              <a:rPr lang="en-IN" dirty="0"/>
              <a:t>André F. T. Martins and Ramón F. </a:t>
            </a:r>
            <a:r>
              <a:rPr lang="en-IN" dirty="0" err="1"/>
              <a:t>Astudillo</a:t>
            </a:r>
            <a:r>
              <a:rPr lang="en-IN" dirty="0"/>
              <a:t>. (2016) </a:t>
            </a:r>
            <a:r>
              <a:rPr lang="en-IN" b="1" i="1" dirty="0"/>
              <a:t>From </a:t>
            </a:r>
            <a:r>
              <a:rPr lang="en-IN" b="1" i="1" dirty="0" err="1"/>
              <a:t>softmax</a:t>
            </a:r>
            <a:r>
              <a:rPr lang="en-IN" b="1" i="1" dirty="0"/>
              <a:t> to </a:t>
            </a:r>
            <a:r>
              <a:rPr lang="en-IN" b="1" i="1" dirty="0" err="1"/>
              <a:t>sparsemax</a:t>
            </a:r>
            <a:r>
              <a:rPr lang="en-IN" b="1" i="1" dirty="0"/>
              <a:t>: A sparse model of attention and multi-label classification</a:t>
            </a:r>
            <a:r>
              <a:rPr lang="en-US" dirty="0"/>
              <a:t>. [ICML  2016]</a:t>
            </a:r>
          </a:p>
          <a:p>
            <a:r>
              <a:rPr lang="en-US" dirty="0"/>
              <a:t>[2] </a:t>
            </a:r>
            <a:r>
              <a:rPr lang="en-IN" dirty="0"/>
              <a:t>Alexandre de </a:t>
            </a:r>
            <a:r>
              <a:rPr lang="en-IN" dirty="0" err="1"/>
              <a:t>Brébisson</a:t>
            </a:r>
            <a:r>
              <a:rPr lang="en-IN" dirty="0"/>
              <a:t> and Pascal Vincent. (2016) </a:t>
            </a:r>
            <a:r>
              <a:rPr lang="en-IN" b="1" i="1" dirty="0"/>
              <a:t>An exploration of </a:t>
            </a:r>
            <a:r>
              <a:rPr lang="en-IN" b="1" i="1" dirty="0" err="1"/>
              <a:t>softmax</a:t>
            </a:r>
            <a:r>
              <a:rPr lang="en-IN" b="1" i="1" dirty="0"/>
              <a:t> alternatives belonging to the spherical loss family</a:t>
            </a:r>
            <a:r>
              <a:rPr lang="en-IN" dirty="0"/>
              <a:t>.     [ICLR 2016]</a:t>
            </a:r>
          </a:p>
          <a:p>
            <a:r>
              <a:rPr lang="en-IN" dirty="0"/>
              <a:t>[3] Vlad </a:t>
            </a:r>
            <a:r>
              <a:rPr lang="en-IN" dirty="0" err="1"/>
              <a:t>Niculae</a:t>
            </a:r>
            <a:r>
              <a:rPr lang="en-IN" dirty="0"/>
              <a:t> and Mathieu Blondel. (2017) </a:t>
            </a:r>
            <a:r>
              <a:rPr lang="en-IN" b="1" i="1" dirty="0"/>
              <a:t>A regularized framework for sparse and structured neural attention</a:t>
            </a:r>
            <a:r>
              <a:rPr lang="en-IN" dirty="0"/>
              <a:t>. [NIPS 2017]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49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DDD12-9B0C-4A4E-8F7C-8414D85F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NLG Tutorial at ACL 2019</a:t>
            </a:r>
          </a:p>
        </p:txBody>
      </p:sp>
      <p:pic>
        <p:nvPicPr>
          <p:cNvPr id="5" name="Content Placeholder 4" descr="A large city landscape&#10;&#10;Description automatically generated">
            <a:extLst>
              <a:ext uri="{FF2B5EF4-FFF2-40B4-BE49-F238E27FC236}">
                <a16:creationId xmlns:a16="http://schemas.microsoft.com/office/drawing/2014/main" id="{0A3134EF-DD29-774E-B1B5-7730344ED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697" y="1526080"/>
            <a:ext cx="8794605" cy="4351338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E02D689-D416-0542-B86E-1266706309B0}"/>
              </a:ext>
            </a:extLst>
          </p:cNvPr>
          <p:cNvSpPr txBox="1">
            <a:spLocks/>
          </p:cNvSpPr>
          <p:nvPr/>
        </p:nvSpPr>
        <p:spPr>
          <a:xfrm>
            <a:off x="1113140" y="5632078"/>
            <a:ext cx="9587345" cy="245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ACL Tutorial homepage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bit.ly/nlg-acl19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40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54747-CF46-BE4D-AF67-9DDFDF141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F4A2AB-19F3-504D-820A-07E888C75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427" y="1478783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288320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BF590-7454-2A40-9D19-98AA2632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179960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1" y="1262217"/>
            <a:ext cx="3761940" cy="246877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62562" y="1378992"/>
            <a:ext cx="3671071" cy="2409140"/>
            <a:chOff x="7443671" y="1338950"/>
            <a:chExt cx="3671071" cy="24091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671" y="1338950"/>
              <a:ext cx="3671071" cy="24091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836061" y="1458410"/>
              <a:ext cx="1006998" cy="2048719"/>
            </a:xfrm>
            <a:prstGeom prst="rect">
              <a:avLst/>
            </a:prstGeom>
            <a:solidFill>
              <a:schemeClr val="bg1">
                <a:lumMod val="65000"/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843059" y="3053456"/>
              <a:ext cx="2152890" cy="453673"/>
            </a:xfrm>
            <a:prstGeom prst="rect">
              <a:avLst/>
            </a:prstGeom>
            <a:solidFill>
              <a:schemeClr val="bg1">
                <a:lumMod val="65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164814" y="3692444"/>
            <a:ext cx="97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00783" y="3722926"/>
            <a:ext cx="199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Sum-normalization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054"/>
            <a:ext cx="10515600" cy="69974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Visualizing probability mapping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7800"/>
            <a:ext cx="10515600" cy="4371312"/>
          </a:xfrm>
        </p:spPr>
        <p:txBody>
          <a:bodyPr/>
          <a:lstStyle/>
          <a:p>
            <a:r>
              <a:rPr lang="en-US" dirty="0"/>
              <a:t>Contour plots of 2D probability maps: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61" y="4079108"/>
            <a:ext cx="3671072" cy="240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63" y="4079108"/>
            <a:ext cx="3738982" cy="24537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1505" y="6488249"/>
            <a:ext cx="184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Spherical </a:t>
            </a:r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02445" y="6498249"/>
            <a:ext cx="119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Sparsemax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26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5044"/>
            <a:ext cx="10515600" cy="79234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Desirable properties of probability mapping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7386"/>
                <a:ext cx="10515600" cy="5254907"/>
              </a:xfrm>
            </p:spPr>
            <p:txBody>
              <a:bodyPr/>
              <a:lstStyle/>
              <a:p>
                <a:r>
                  <a:rPr lang="en-US" i="1" dirty="0">
                    <a:solidFill>
                      <a:srgbClr val="0070C0"/>
                    </a:solidFill>
                  </a:rPr>
                  <a:t>Monotonicity</a:t>
                </a:r>
                <a:r>
                  <a:rPr lang="en-US" dirty="0"/>
                  <a:t>: </a:t>
                </a:r>
                <a:br>
                  <a:rPr lang="en-US" dirty="0"/>
                </a:br>
                <a:r>
                  <a:rPr lang="en-US" dirty="0"/>
                  <a:t>	if                   then</a:t>
                </a:r>
              </a:p>
              <a:p>
                <a:pPr lvl="1"/>
                <a:r>
                  <a:rPr lang="en-US" dirty="0"/>
                  <a:t>For </a:t>
                </a:r>
                <a:r>
                  <a:rPr lang="en-US" dirty="0" err="1"/>
                  <a:t>sparsegen</a:t>
                </a:r>
                <a:r>
                  <a:rPr lang="en-US" dirty="0"/>
                  <a:t> to be monotonic                           should be monotonic. </a:t>
                </a:r>
              </a:p>
              <a:p>
                <a:pPr lvl="1"/>
                <a:r>
                  <a:rPr lang="en-US" dirty="0">
                    <a:ea typeface="Cambria Math" charset="0"/>
                    <a:cs typeface="Cambria Math" charset="0"/>
                  </a:rPr>
                  <a:t>Then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dirty="0"/>
                  <a:t> should be less than 1 when g is monotonic.</a:t>
                </a:r>
              </a:p>
              <a:p>
                <a:r>
                  <a:rPr lang="en-US" i="1" dirty="0">
                    <a:solidFill>
                      <a:srgbClr val="0070C0"/>
                    </a:solidFill>
                  </a:rPr>
                  <a:t>Full-domain</a:t>
                </a:r>
                <a:r>
                  <a:rPr lang="en-US" i="1" dirty="0"/>
                  <a:t>:</a:t>
                </a:r>
              </a:p>
              <a:p>
                <a:pPr lvl="1"/>
                <a:r>
                  <a:rPr lang="en-US" dirty="0"/>
                  <a:t>Should work for whole </a:t>
                </a:r>
                <a:r>
                  <a:rPr lang="en-US" dirty="0" err="1"/>
                  <a:t>vectorspace</a:t>
                </a:r>
                <a:r>
                  <a:rPr lang="en-US" dirty="0"/>
                  <a:t>. Should not have issues with negatives.</a:t>
                </a:r>
              </a:p>
              <a:p>
                <a:r>
                  <a:rPr lang="en-US" i="1" dirty="0">
                    <a:solidFill>
                      <a:srgbClr val="0070C0"/>
                    </a:solidFill>
                  </a:rPr>
                  <a:t>Existence of Jacobian</a:t>
                </a:r>
                <a:r>
                  <a:rPr lang="en-US" i="1" dirty="0"/>
                  <a:t>: </a:t>
                </a:r>
                <a:endParaRPr lang="en-US" dirty="0"/>
              </a:p>
              <a:p>
                <a:pPr lvl="1"/>
                <a:r>
                  <a:rPr lang="en-US" dirty="0"/>
                  <a:t>To enable use of training algorithm which uses gradient-based techniques.</a:t>
                </a:r>
              </a:p>
              <a:p>
                <a:pPr lvl="1"/>
                <a:r>
                  <a:rPr lang="en-US" dirty="0"/>
                  <a:t>g should have a easily computable Jacobian.</a:t>
                </a:r>
                <a:endParaRPr lang="en-US" i="1" dirty="0"/>
              </a:p>
              <a:p>
                <a:r>
                  <a:rPr lang="en-US" i="1" dirty="0">
                    <a:solidFill>
                      <a:srgbClr val="0070C0"/>
                    </a:solidFill>
                  </a:rPr>
                  <a:t>Lipchitz continuity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Derivative should be upper bounded. </a:t>
                </a:r>
              </a:p>
              <a:p>
                <a:pPr lvl="1"/>
                <a:r>
                  <a:rPr lang="en-US" dirty="0"/>
                  <a:t>g should be Lipchitz.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7386"/>
                <a:ext cx="10515600" cy="5254907"/>
              </a:xfrm>
              <a:blipFill rotWithShape="0">
                <a:blip r:embed="rId3"/>
                <a:stretch>
                  <a:fillRect l="-1043" t="-1972" b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934" y="1858964"/>
            <a:ext cx="992207" cy="333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678" y="1814103"/>
            <a:ext cx="1758628" cy="332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1855" y="2245486"/>
            <a:ext cx="1548464" cy="3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1090"/>
            <a:ext cx="10515600" cy="4845873"/>
          </a:xfrm>
        </p:spPr>
        <p:txBody>
          <a:bodyPr/>
          <a:lstStyle/>
          <a:p>
            <a:r>
              <a:rPr lang="en-US" dirty="0"/>
              <a:t>Why?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Intuitively we want [100, 101] to map to something closer to [0.5, 0.5]</a:t>
            </a:r>
          </a:p>
          <a:p>
            <a:pPr lvl="1"/>
            <a:r>
              <a:rPr lang="en-US" dirty="0"/>
              <a:t>Existing scale invariance functions can’t be used in </a:t>
            </a:r>
            <a:r>
              <a:rPr lang="en-US" dirty="0" err="1"/>
              <a:t>practise</a:t>
            </a:r>
            <a:r>
              <a:rPr lang="en-US" dirty="0"/>
              <a:t> (sum-norm, spherical </a:t>
            </a:r>
            <a:r>
              <a:rPr lang="en-US" dirty="0" err="1"/>
              <a:t>softmax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Scale invariant functions are not Lipchitz continuous and is undefined at z=0.</a:t>
            </a:r>
          </a:p>
          <a:p>
            <a:endParaRPr lang="en-US" dirty="0"/>
          </a:p>
          <a:p>
            <a:r>
              <a:rPr lang="en-US" dirty="0"/>
              <a:t>Trade-off between translation and scale invariance?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96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Scale or translation invariance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37394" y="1805650"/>
            <a:ext cx="4405519" cy="404971"/>
            <a:chOff x="2746680" y="1967696"/>
            <a:chExt cx="4405519" cy="404971"/>
          </a:xfrm>
        </p:grpSpPr>
        <p:sp>
          <p:nvSpPr>
            <p:cNvPr id="5" name="Rounded Rectangle 4"/>
            <p:cNvSpPr/>
            <p:nvPr/>
          </p:nvSpPr>
          <p:spPr>
            <a:xfrm>
              <a:off x="4282633" y="1967696"/>
              <a:ext cx="1331089" cy="39353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sparsemax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endCxn id="5" idx="1"/>
            </p:cNvCxnSpPr>
            <p:nvPr/>
          </p:nvCxnSpPr>
          <p:spPr>
            <a:xfrm flipV="1">
              <a:off x="3356658" y="2164466"/>
              <a:ext cx="925975" cy="1143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3"/>
            </p:cNvCxnSpPr>
            <p:nvPr/>
          </p:nvCxnSpPr>
          <p:spPr>
            <a:xfrm flipV="1">
              <a:off x="5613722" y="2153033"/>
              <a:ext cx="945265" cy="1143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746680" y="2003335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</a:t>
              </a:r>
              <a:r>
                <a:rPr lang="en-US"/>
                <a:t>0, 1</a:t>
              </a:r>
              <a:r>
                <a:rPr lang="en-US" dirty="0"/>
                <a:t>]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81823" y="1968367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[0, 1]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768564" y="2349375"/>
            <a:ext cx="1331089" cy="3935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sparsemax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8" idx="1"/>
          </p:cNvCxnSpPr>
          <p:nvPr/>
        </p:nvCxnSpPr>
        <p:spPr>
          <a:xfrm flipV="1">
            <a:off x="2842589" y="2546145"/>
            <a:ext cx="925975" cy="114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8" idx="3"/>
          </p:cNvCxnSpPr>
          <p:nvPr/>
        </p:nvCxnSpPr>
        <p:spPr>
          <a:xfrm flipV="1">
            <a:off x="5099653" y="2534712"/>
            <a:ext cx="945265" cy="114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69317" y="238501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[100, 101]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67754" y="235004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[0, 1]</a:t>
            </a:r>
          </a:p>
        </p:txBody>
      </p:sp>
    </p:spTree>
    <p:extLst>
      <p:ext uri="{BB962C8B-B14F-4D97-AF65-F5344CB8AC3E}">
        <p14:creationId xmlns:p14="http://schemas.microsoft.com/office/powerpoint/2010/main" val="225926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1090"/>
                <a:ext cx="6847390" cy="489609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Project to simplex along the line connecting to an anchor point Q = {-q,</a:t>
                </a:r>
                <a:r>
                  <a:rPr lang="mr-IN" dirty="0"/>
                  <a:t>…</a:t>
                </a:r>
                <a:r>
                  <a:rPr lang="en-US" dirty="0"/>
                  <a:t>,-q}.</a:t>
                </a:r>
              </a:p>
              <a:p>
                <a:r>
                  <a:rPr lang="en-US" dirty="0"/>
                  <a:t>This is a special case of </a:t>
                </a:r>
                <a:r>
                  <a:rPr lang="en-US" dirty="0" err="1"/>
                  <a:t>sparsegen</a:t>
                </a:r>
                <a:r>
                  <a:rPr lang="en-US" dirty="0"/>
                  <a:t> with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0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dirty="0"/>
                  <a:t>,  sparsecone reduces to sum-normalization (scale invariant)</a:t>
                </a:r>
              </a:p>
              <a:p>
                <a:r>
                  <a:rPr lang="en-US" b="0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r>
                      <a:rPr lang="en-US" b="0" i="1" smtClean="0">
                        <a:latin typeface="Cambria Math" charset="0"/>
                      </a:rPr>
                      <m:t>= ∞</m:t>
                    </m:r>
                  </m:oMath>
                </a14:m>
                <a:r>
                  <a:rPr lang="en-US" dirty="0"/>
                  <a:t>, sparsecone becomes </a:t>
                </a:r>
                <a:r>
                  <a:rPr lang="en-US" dirty="0" err="1"/>
                  <a:t>sparsemax</a:t>
                </a:r>
                <a:r>
                  <a:rPr lang="en-US" dirty="0"/>
                  <a:t> (translation invariant)</a:t>
                </a:r>
              </a:p>
              <a:p>
                <a:r>
                  <a:rPr lang="en-US" b="1" dirty="0">
                    <a:solidFill>
                      <a:srgbClr val="C00000"/>
                    </a:solidFill>
                  </a:rPr>
                  <a:t>Neither monotonic nor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lipschitz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1090"/>
                <a:ext cx="6847390" cy="4896090"/>
              </a:xfrm>
              <a:blipFill rotWithShape="0">
                <a:blip r:embed="rId3"/>
                <a:stretch>
                  <a:fillRect l="-1603" t="-1990" r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96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Approximate scale invariance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83" y="208345"/>
            <a:ext cx="3973181" cy="3889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02" y="2857258"/>
            <a:ext cx="2782264" cy="79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10" y="4097438"/>
            <a:ext cx="3730354" cy="24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79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1090"/>
                <a:ext cx="6847390" cy="489609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For ‘negative sum’ points, take mirror image and do </a:t>
                </a:r>
                <a:r>
                  <a:rPr lang="en-US" dirty="0" err="1"/>
                  <a:t>sparsecone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Again a special case of </a:t>
                </a:r>
                <a:r>
                  <a:rPr lang="en-US" dirty="0" err="1"/>
                  <a:t>sparsegen</a:t>
                </a:r>
                <a:r>
                  <a:rPr lang="en-US" dirty="0"/>
                  <a:t> with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b="0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dirty="0"/>
                  <a:t>,  </a:t>
                </a:r>
                <a:r>
                  <a:rPr lang="en-US" dirty="0" err="1"/>
                  <a:t>sparsehg</a:t>
                </a:r>
                <a:r>
                  <a:rPr lang="en-US" dirty="0"/>
                  <a:t> reduces to </a:t>
                </a:r>
                <a:r>
                  <a:rPr lang="en-US" i="1" dirty="0">
                    <a:solidFill>
                      <a:srgbClr val="C00000"/>
                    </a:solidFill>
                  </a:rPr>
                  <a:t>corrected sum-normalization</a:t>
                </a:r>
                <a:r>
                  <a:rPr lang="en-US" dirty="0"/>
                  <a:t> (sum-norm++)</a:t>
                </a:r>
                <a:endParaRPr lang="en-US" i="1" dirty="0">
                  <a:solidFill>
                    <a:srgbClr val="C00000"/>
                  </a:solidFill>
                </a:endParaRPr>
              </a:p>
              <a:p>
                <a:r>
                  <a:rPr lang="en-US" b="1" dirty="0">
                    <a:solidFill>
                      <a:srgbClr val="00B050"/>
                    </a:solidFill>
                  </a:rPr>
                  <a:t>Both monotonic and </a:t>
                </a:r>
                <a:r>
                  <a:rPr lang="en-US" b="1" dirty="0" err="1">
                    <a:solidFill>
                      <a:srgbClr val="00B050"/>
                    </a:solidFill>
                  </a:rPr>
                  <a:t>lipschitz</a:t>
                </a:r>
                <a:r>
                  <a:rPr lang="en-US" b="1" dirty="0">
                    <a:solidFill>
                      <a:srgbClr val="00B050"/>
                    </a:solidFill>
                  </a:rPr>
                  <a:t> (for q &gt; 0)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1090"/>
                <a:ext cx="6847390" cy="4896090"/>
              </a:xfrm>
              <a:blipFill rotWithShape="0">
                <a:blip r:embed="rId3"/>
                <a:stretch>
                  <a:fillRect l="-1603" t="-1990" r="-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96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Sparse-hourglass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8" y="0"/>
            <a:ext cx="4057730" cy="3971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65" y="2771618"/>
            <a:ext cx="3107868" cy="885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90" y="3919853"/>
            <a:ext cx="4300798" cy="28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63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698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Sparse maps results in non-convex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433"/>
            <a:ext cx="10515600" cy="4637530"/>
          </a:xfrm>
        </p:spPr>
        <p:txBody>
          <a:bodyPr/>
          <a:lstStyle/>
          <a:p>
            <a:r>
              <a:rPr lang="en-US" dirty="0"/>
              <a:t>If sparse output layer is there in a model then with </a:t>
            </a:r>
            <a:r>
              <a:rPr lang="en-US" b="1" dirty="0">
                <a:solidFill>
                  <a:srgbClr val="C00000"/>
                </a:solidFill>
              </a:rPr>
              <a:t>any loss function </a:t>
            </a:r>
            <a:r>
              <a:rPr lang="en-US" dirty="0"/>
              <a:t>the model objective function </a:t>
            </a:r>
            <a:r>
              <a:rPr lang="en-US" b="1" dirty="0">
                <a:solidFill>
                  <a:srgbClr val="C00000"/>
                </a:solidFill>
              </a:rPr>
              <a:t>won’t be convex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2237015" y="2344144"/>
            <a:ext cx="7346340" cy="1558631"/>
            <a:chOff x="2237015" y="2344144"/>
            <a:chExt cx="7346340" cy="1558631"/>
          </a:xfrm>
        </p:grpSpPr>
        <p:sp>
          <p:nvSpPr>
            <p:cNvPr id="4" name="10-Point Star 3"/>
            <p:cNvSpPr/>
            <p:nvPr/>
          </p:nvSpPr>
          <p:spPr>
            <a:xfrm rot="20641909">
              <a:off x="3669285" y="2803180"/>
              <a:ext cx="1088020" cy="1099595"/>
            </a:xfrm>
            <a:prstGeom prst="star10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Model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593008" y="2918927"/>
              <a:ext cx="1782502" cy="8218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probability</a:t>
              </a:r>
            </a:p>
            <a:p>
              <a:pPr algn="ctr"/>
              <a:r>
                <a:rPr lang="en-US" dirty="0"/>
                <a:t>map </a:t>
              </a:r>
              <a:r>
                <a:rPr lang="en-US" dirty="0" err="1"/>
                <a:t>func</a:t>
              </a:r>
              <a:endParaRPr lang="en-US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8373799" y="2918928"/>
              <a:ext cx="1209556" cy="82180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Loss function</a:t>
              </a:r>
            </a:p>
          </p:txBody>
        </p:sp>
        <p:cxnSp>
          <p:nvCxnSpPr>
            <p:cNvPr id="8" name="Straight Arrow Connector 7"/>
            <p:cNvCxnSpPr>
              <a:stCxn id="17" idx="3"/>
              <a:endCxn id="4" idx="6"/>
            </p:cNvCxnSpPr>
            <p:nvPr/>
          </p:nvCxnSpPr>
          <p:spPr>
            <a:xfrm flipV="1">
              <a:off x="2917009" y="3339294"/>
              <a:ext cx="726526" cy="1368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1"/>
              <a:endCxn id="5" idx="1"/>
            </p:cNvCxnSpPr>
            <p:nvPr/>
          </p:nvCxnSpPr>
          <p:spPr>
            <a:xfrm flipV="1">
              <a:off x="4783055" y="3329829"/>
              <a:ext cx="809953" cy="3683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" idx="3"/>
              <a:endCxn id="6" idx="1"/>
            </p:cNvCxnSpPr>
            <p:nvPr/>
          </p:nvCxnSpPr>
          <p:spPr>
            <a:xfrm>
              <a:off x="7375510" y="3329829"/>
              <a:ext cx="998289" cy="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37015" y="3168311"/>
              <a:ext cx="679994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/>
                <a:t>input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7874654" y="2614307"/>
              <a:ext cx="499145" cy="44930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163209" y="2344144"/>
              <a:ext cx="638316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label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64746" y="4175098"/>
            <a:ext cx="3338352" cy="2443631"/>
            <a:chOff x="2237016" y="4209823"/>
            <a:chExt cx="3338352" cy="2443631"/>
          </a:xfrm>
        </p:grpSpPr>
        <p:grpSp>
          <p:nvGrpSpPr>
            <p:cNvPr id="42" name="Group 41"/>
            <p:cNvGrpSpPr/>
            <p:nvPr/>
          </p:nvGrpSpPr>
          <p:grpSpPr>
            <a:xfrm>
              <a:off x="2237016" y="4209823"/>
              <a:ext cx="3338352" cy="2443631"/>
              <a:chOff x="907837" y="4179053"/>
              <a:chExt cx="3338352" cy="244363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907837" y="4179053"/>
                <a:ext cx="3338352" cy="2443631"/>
                <a:chOff x="7650866" y="1377388"/>
                <a:chExt cx="3338352" cy="2443631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50866" y="1377388"/>
                  <a:ext cx="3338352" cy="2190794"/>
                </a:xfrm>
                <a:prstGeom prst="rect">
                  <a:avLst/>
                </a:prstGeom>
              </p:spPr>
            </p:pic>
            <p:sp>
              <p:nvSpPr>
                <p:cNvPr id="48" name="TextBox 47"/>
                <p:cNvSpPr txBox="1"/>
                <p:nvPr/>
              </p:nvSpPr>
              <p:spPr>
                <a:xfrm>
                  <a:off x="8623841" y="3451687"/>
                  <a:ext cx="13923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err="1"/>
                    <a:t>Sparsemax</a:t>
                  </a:r>
                  <a:endParaRPr lang="en-US" dirty="0"/>
                </a:p>
              </p:txBody>
            </p:sp>
          </p:grpSp>
          <p:sp>
            <p:nvSpPr>
              <p:cNvPr id="44" name="Right Triangle 43"/>
              <p:cNvSpPr/>
              <p:nvPr/>
            </p:nvSpPr>
            <p:spPr>
              <a:xfrm rot="5400000">
                <a:off x="1237363" y="4294591"/>
                <a:ext cx="1883499" cy="1858096"/>
              </a:xfrm>
              <a:prstGeom prst="rtTriangle">
                <a:avLst/>
              </a:prstGeom>
              <a:solidFill>
                <a:srgbClr val="00B05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/>
              <p:cNvSpPr/>
              <p:nvPr/>
            </p:nvSpPr>
            <p:spPr>
              <a:xfrm rot="16200000">
                <a:off x="2270774" y="4283015"/>
                <a:ext cx="1883499" cy="1858096"/>
              </a:xfrm>
              <a:prstGeom prst="rtTriangle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315925" y="4812437"/>
                <a:ext cx="922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Loss = 0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4503201" y="5212539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Loss = C</a:t>
              </a:r>
            </a:p>
          </p:txBody>
        </p:sp>
      </p:grpSp>
      <p:cxnSp>
        <p:nvCxnSpPr>
          <p:cNvPr id="51" name="Straight Arrow Connector 50"/>
          <p:cNvCxnSpPr/>
          <p:nvPr/>
        </p:nvCxnSpPr>
        <p:spPr>
          <a:xfrm>
            <a:off x="6510097" y="6161434"/>
            <a:ext cx="338626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662497" y="4175098"/>
            <a:ext cx="0" cy="21117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62497" y="5648445"/>
            <a:ext cx="7390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203227" y="4469757"/>
            <a:ext cx="16931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7401529" y="4488954"/>
            <a:ext cx="801698" cy="11594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632844" y="5463779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Loss = 0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626432" y="430108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 = C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256501" y="622478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</a:t>
            </a:r>
            <a:r>
              <a:rPr lang="en-US" baseline="-2500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809C-355F-6B42-803A-1CCDFABE8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1DDA-D50B-B74A-AF14-CF53F0C94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lvl="2" indent="-74295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Probabilistic classification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–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Multiclass classification, Multilabel Classification.</a:t>
            </a:r>
          </a:p>
          <a:p>
            <a:pPr marL="742950" lvl="2" indent="-742950">
              <a:buClr>
                <a:schemeClr val="dk1"/>
              </a:buClr>
              <a:buSzPct val="100000"/>
              <a:buFont typeface="+mj-lt"/>
              <a:buAutoNum type="arabicPeriod"/>
            </a:pPr>
            <a:endParaRPr lang="en-US" sz="2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742950" lvl="2" indent="-742950">
              <a:buClr>
                <a:schemeClr val="dk1"/>
              </a:buClr>
              <a:buSzPct val="100000"/>
              <a:buAutoNum type="arabicPeriod" startAt="2"/>
            </a:pP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Neural Attention Models – 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Attention networks need a probability distribution over input states while generating output states.</a:t>
            </a:r>
          </a:p>
          <a:p>
            <a:pPr marL="742950" lvl="2" indent="-742950">
              <a:buClr>
                <a:schemeClr val="dk1"/>
              </a:buClr>
              <a:buSzPct val="100000"/>
              <a:buAutoNum type="arabicPeriod" startAt="2"/>
            </a:pPr>
            <a:endParaRPr lang="en-US" sz="2400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742950" lvl="2" indent="-742950">
              <a:buClr>
                <a:schemeClr val="dk1"/>
              </a:buClr>
              <a:buSzPct val="100000"/>
              <a:buAutoNum type="arabicPeriod" startAt="2"/>
            </a:pPr>
            <a:r>
              <a:rPr lang="en-US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Memory Networks, Reinforcement Learning, Knowledge distillation </a:t>
            </a:r>
            <a:r>
              <a:rPr lang="en-US" sz="2400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and many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3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23" y="1354238"/>
            <a:ext cx="10515600" cy="4822725"/>
          </a:xfrm>
        </p:spPr>
        <p:txBody>
          <a:bodyPr/>
          <a:lstStyle/>
          <a:p>
            <a:r>
              <a:rPr lang="en-US" dirty="0"/>
              <a:t>Attention weights on words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911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Sparse Attention for Natural Language Generation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73" y="1810954"/>
            <a:ext cx="3178538" cy="2542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146" y="1810954"/>
            <a:ext cx="3178538" cy="2542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37" y="1810954"/>
            <a:ext cx="3211171" cy="2568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6729" y="4441168"/>
            <a:ext cx="936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softmax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40432" y="4428511"/>
            <a:ext cx="118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sparsemax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538160" y="4441168"/>
                <a:ext cx="2048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Sparseflex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=0.75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160" y="4441168"/>
                <a:ext cx="2048510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267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33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4646"/>
            <a:ext cx="6332145" cy="4882317"/>
          </a:xfrm>
        </p:spPr>
        <p:txBody>
          <a:bodyPr/>
          <a:lstStyle/>
          <a:p>
            <a:r>
              <a:rPr lang="en-US" dirty="0"/>
              <a:t>Focus only on the important information.</a:t>
            </a:r>
          </a:p>
          <a:p>
            <a:endParaRPr lang="en-US" dirty="0"/>
          </a:p>
          <a:p>
            <a:r>
              <a:rPr lang="en-US" dirty="0"/>
              <a:t>Model </a:t>
            </a:r>
            <a:r>
              <a:rPr lang="en-US" b="1" dirty="0">
                <a:solidFill>
                  <a:srgbClr val="C00000"/>
                </a:solidFill>
              </a:rPr>
              <a:t>learns</a:t>
            </a:r>
            <a:r>
              <a:rPr lang="en-US" dirty="0"/>
              <a:t> what to </a:t>
            </a:r>
            <a:r>
              <a:rPr lang="en-US" b="1" dirty="0">
                <a:solidFill>
                  <a:srgbClr val="C00000"/>
                </a:solidFill>
              </a:rPr>
              <a:t>attend</a:t>
            </a:r>
            <a:r>
              <a:rPr lang="en-US" dirty="0"/>
              <a:t> to based on the input and and its current state.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Weighted combination </a:t>
            </a:r>
            <a:r>
              <a:rPr lang="en-US" dirty="0"/>
              <a:t>of parts of inputs used to predict current output.</a:t>
            </a:r>
          </a:p>
          <a:p>
            <a:endParaRPr lang="en-US" dirty="0"/>
          </a:p>
          <a:p>
            <a:r>
              <a:rPr lang="en-US" dirty="0"/>
              <a:t>Weights are </a:t>
            </a:r>
            <a:r>
              <a:rPr lang="en-US" dirty="0">
                <a:solidFill>
                  <a:srgbClr val="C00000"/>
                </a:solidFill>
              </a:rPr>
              <a:t>probabilities</a:t>
            </a:r>
            <a:r>
              <a:rPr lang="en-US" dirty="0"/>
              <a:t>.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SOFTMAX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Image result for attention cockp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48" y="1956797"/>
            <a:ext cx="3502493" cy="268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10515600" cy="10653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Neural attention models</a:t>
            </a:r>
          </a:p>
        </p:txBody>
      </p:sp>
    </p:spTree>
    <p:extLst>
      <p:ext uri="{BB962C8B-B14F-4D97-AF65-F5344CB8AC3E}">
        <p14:creationId xmlns:p14="http://schemas.microsoft.com/office/powerpoint/2010/main" val="43035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63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Limitations of Known probability mapping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3144" y="1449957"/>
            <a:ext cx="10515600" cy="5165996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Softmax</a:t>
            </a:r>
            <a:r>
              <a:rPr lang="en-US" dirty="0"/>
              <a:t>: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Sum-normalization: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Spherical </a:t>
            </a:r>
            <a:r>
              <a:rPr lang="en-US" dirty="0" err="1"/>
              <a:t>softmax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84" y="1863691"/>
            <a:ext cx="3204245" cy="82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484" y="4958213"/>
            <a:ext cx="2502010" cy="848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484" y="3407545"/>
            <a:ext cx="2502010" cy="741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80BDFE-8EAF-0B47-A566-F36A7C88F69F}"/>
              </a:ext>
            </a:extLst>
          </p:cNvPr>
          <p:cNvSpPr/>
          <p:nvPr/>
        </p:nvSpPr>
        <p:spPr>
          <a:xfrm>
            <a:off x="8363699" y="1863691"/>
            <a:ext cx="37810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Cannot be sparse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6189C7-3868-6B4C-9896-409FA7EFC9B2}"/>
              </a:ext>
            </a:extLst>
          </p:cNvPr>
          <p:cNvSpPr/>
          <p:nvPr/>
        </p:nvSpPr>
        <p:spPr>
          <a:xfrm>
            <a:off x="8363699" y="3407545"/>
            <a:ext cx="34740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full-domain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86F696-1C8F-AE4D-BA40-6587B4B8E674}"/>
              </a:ext>
            </a:extLst>
          </p:cNvPr>
          <p:cNvSpPr/>
          <p:nvPr/>
        </p:nvSpPr>
        <p:spPr>
          <a:xfrm>
            <a:off x="8501750" y="4951399"/>
            <a:ext cx="33359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monotonic</a:t>
            </a:r>
          </a:p>
        </p:txBody>
      </p:sp>
    </p:spTree>
    <p:extLst>
      <p:ext uri="{BB962C8B-B14F-4D97-AF65-F5344CB8AC3E}">
        <p14:creationId xmlns:p14="http://schemas.microsoft.com/office/powerpoint/2010/main" val="391802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6A35F-1A0B-9447-9F6D-7BEAD84C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Need for sparsity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76371-8E00-5145-94C4-3C1C87FD5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 multilabel classification, </a:t>
            </a:r>
            <a:r>
              <a:rPr lang="en-US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only a few 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labels out of 1000s of possible labels are </a:t>
            </a:r>
            <a:r>
              <a:rPr lang="en-US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TRUE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080881-2B57-1844-B945-DB06ED14F4D6}"/>
              </a:ext>
            </a:extLst>
          </p:cNvPr>
          <p:cNvGrpSpPr/>
          <p:nvPr/>
        </p:nvGrpSpPr>
        <p:grpSpPr>
          <a:xfrm>
            <a:off x="3544462" y="3150499"/>
            <a:ext cx="5403451" cy="2293100"/>
            <a:chOff x="4332737" y="2661768"/>
            <a:chExt cx="5403451" cy="2293100"/>
          </a:xfrm>
        </p:grpSpPr>
        <p:pic>
          <p:nvPicPr>
            <p:cNvPr id="4" name="Picture 2" descr="https://cdn-images-1.medium.com/max/1600/1*IiRd7SGT9oYpuZVBmDZk5w.jpeg">
              <a:extLst>
                <a:ext uri="{FF2B5EF4-FFF2-40B4-BE49-F238E27FC236}">
                  <a16:creationId xmlns:a16="http://schemas.microsoft.com/office/drawing/2014/main" id="{5F01A93F-8F9A-9545-B883-C0A25A33D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737" y="2661768"/>
              <a:ext cx="2922443" cy="229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ular Callout 4">
              <a:extLst>
                <a:ext uri="{FF2B5EF4-FFF2-40B4-BE49-F238E27FC236}">
                  <a16:creationId xmlns:a16="http://schemas.microsoft.com/office/drawing/2014/main" id="{A4F1B93C-5A96-E44B-B0B8-735DFA2B6BA7}"/>
                </a:ext>
              </a:extLst>
            </p:cNvPr>
            <p:cNvSpPr/>
            <p:nvPr/>
          </p:nvSpPr>
          <p:spPr>
            <a:xfrm>
              <a:off x="7626731" y="2999682"/>
              <a:ext cx="2109457" cy="808636"/>
            </a:xfrm>
            <a:prstGeom prst="wedgeRectCallout">
              <a:avLst>
                <a:gd name="adj1" fmla="val -84352"/>
                <a:gd name="adj2" fmla="val 7750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Very few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 labels is TRUE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523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D270-C0AF-F54E-B6AA-DE15070F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Need for sparsity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E9359-C60B-774F-8F0B-4C36B52FE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 attention models/memory networks, sparser probabilities make </a:t>
            </a:r>
            <a:r>
              <a:rPr lang="en-US" dirty="0">
                <a:solidFill>
                  <a:srgbClr val="C00000"/>
                </a:solidFill>
                <a:ea typeface="Arial"/>
                <a:cs typeface="Arial"/>
                <a:sym typeface="Arial"/>
              </a:rPr>
              <a:t>computation faster</a:t>
            </a:r>
            <a:r>
              <a:rPr lang="en-US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lvl="1"/>
            <a:r>
              <a:rPr lang="en-US" dirty="0">
                <a:solidFill>
                  <a:srgbClr val="C00000"/>
                </a:solidFill>
                <a:cs typeface="Arial"/>
                <a:sym typeface="Arial"/>
              </a:rPr>
              <a:t>Less non-zero </a:t>
            </a:r>
            <a:r>
              <a:rPr lang="en-US" dirty="0">
                <a:solidFill>
                  <a:schemeClr val="dk1"/>
                </a:solidFill>
                <a:cs typeface="Arial"/>
                <a:sym typeface="Arial"/>
              </a:rPr>
              <a:t>weights means lesser operations (during weighted combination)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86796-1395-AB49-8502-B3C770F17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309" y="1995048"/>
            <a:ext cx="4334153" cy="1943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B220D-B3F7-4942-8AA7-AF24428B86EA}"/>
              </a:ext>
            </a:extLst>
          </p:cNvPr>
          <p:cNvSpPr txBox="1"/>
          <p:nvPr/>
        </p:nvSpPr>
        <p:spPr>
          <a:xfrm>
            <a:off x="3995493" y="3938244"/>
            <a:ext cx="192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Textual entailment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F0408CD-9402-A841-81E0-8CBF9ED030F7}"/>
              </a:ext>
            </a:extLst>
          </p:cNvPr>
          <p:cNvSpPr/>
          <p:nvPr/>
        </p:nvSpPr>
        <p:spPr>
          <a:xfrm>
            <a:off x="7699323" y="2239033"/>
            <a:ext cx="2109457" cy="808636"/>
          </a:xfrm>
          <a:prstGeom prst="wedgeRectCallout">
            <a:avLst>
              <a:gd name="adj1" fmla="val -84352"/>
              <a:gd name="adj2" fmla="val 775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Most of the words not needed</a:t>
            </a:r>
          </a:p>
        </p:txBody>
      </p:sp>
    </p:spTree>
    <p:extLst>
      <p:ext uri="{BB962C8B-B14F-4D97-AF65-F5344CB8AC3E}">
        <p14:creationId xmlns:p14="http://schemas.microsoft.com/office/powerpoint/2010/main" val="53311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599"/>
            <a:ext cx="10515600" cy="517967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Sparsity in </a:t>
            </a:r>
            <a:r>
              <a:rPr lang="en-US" dirty="0">
                <a:solidFill>
                  <a:srgbClr val="C00000"/>
                </a:solidFill>
              </a:rPr>
              <a:t>output</a:t>
            </a:r>
            <a:r>
              <a:rPr lang="en-US" dirty="0"/>
              <a:t> vs Sparsity in </a:t>
            </a:r>
            <a:r>
              <a:rPr lang="en-US" dirty="0">
                <a:solidFill>
                  <a:schemeClr val="accent1"/>
                </a:solidFill>
              </a:rPr>
              <a:t>parameters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Usual </a:t>
            </a:r>
            <a:r>
              <a:rPr lang="en-US" dirty="0" err="1"/>
              <a:t>regularizer</a:t>
            </a:r>
            <a:r>
              <a:rPr lang="en-US" dirty="0"/>
              <a:t> techniques?.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L1 norm is ALWAYS 1 </a:t>
            </a:r>
            <a:r>
              <a:rPr lang="en-US" dirty="0"/>
              <a:t>for all probability distributions (which is output).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88274"/>
            <a:ext cx="10515600" cy="78466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Where do we need sparsity?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114408" y="3807856"/>
            <a:ext cx="12700" cy="127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266808" y="3960256"/>
            <a:ext cx="12700" cy="127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419208" y="4112656"/>
            <a:ext cx="12700" cy="12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E4C18-8E47-EC4E-82E1-0EBF84C56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68" y="2908426"/>
            <a:ext cx="3200400" cy="533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B3A2B99-E185-D140-84BA-077BA93F3E6A}"/>
              </a:ext>
            </a:extLst>
          </p:cNvPr>
          <p:cNvSpPr/>
          <p:nvPr/>
        </p:nvSpPr>
        <p:spPr>
          <a:xfrm>
            <a:off x="6083014" y="2871850"/>
            <a:ext cx="570015" cy="557150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1284CA8-78F9-6A45-B216-C5418F358B91}"/>
              </a:ext>
            </a:extLst>
          </p:cNvPr>
          <p:cNvSpPr/>
          <p:nvPr/>
        </p:nvSpPr>
        <p:spPr>
          <a:xfrm>
            <a:off x="6498966" y="3429000"/>
            <a:ext cx="1345909" cy="810656"/>
          </a:xfrm>
          <a:prstGeom prst="wedgeRoundRectCallout">
            <a:avLst>
              <a:gd name="adj1" fmla="val -46807"/>
              <a:gd name="adj2" fmla="val -713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Sparsity in parameter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301488-A97A-4948-A2AA-421830E59392}"/>
              </a:ext>
            </a:extLst>
          </p:cNvPr>
          <p:cNvSpPr/>
          <p:nvPr/>
        </p:nvSpPr>
        <p:spPr>
          <a:xfrm>
            <a:off x="4663278" y="2956248"/>
            <a:ext cx="570015" cy="557150"/>
          </a:xfrm>
          <a:prstGeom prst="ellipse">
            <a:avLst/>
          </a:prstGeom>
          <a:solidFill>
            <a:srgbClr val="C00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7EE1F92F-5984-8345-9DD3-1E162A3D05CD}"/>
              </a:ext>
            </a:extLst>
          </p:cNvPr>
          <p:cNvSpPr/>
          <p:nvPr/>
        </p:nvSpPr>
        <p:spPr>
          <a:xfrm>
            <a:off x="3541416" y="3468568"/>
            <a:ext cx="1345909" cy="810656"/>
          </a:xfrm>
          <a:prstGeom prst="wedgeRoundRectCallout">
            <a:avLst>
              <a:gd name="adj1" fmla="val 38343"/>
              <a:gd name="adj2" fmla="val -7586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Sparsity in output</a:t>
            </a:r>
          </a:p>
        </p:txBody>
      </p:sp>
    </p:spTree>
    <p:extLst>
      <p:ext uri="{BB962C8B-B14F-4D97-AF65-F5344CB8AC3E}">
        <p14:creationId xmlns:p14="http://schemas.microsoft.com/office/powerpoint/2010/main" val="310678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29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2391</Words>
  <Application>Microsoft Macintosh PowerPoint</Application>
  <PresentationFormat>Widescreen</PresentationFormat>
  <Paragraphs>417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Wingdings</vt:lpstr>
      <vt:lpstr>Office Theme</vt:lpstr>
      <vt:lpstr>On Controllable  Sparse Alternatives to Softmax</vt:lpstr>
      <vt:lpstr>Probability mapping functions</vt:lpstr>
      <vt:lpstr>Known probability mapping functions</vt:lpstr>
      <vt:lpstr>Applications</vt:lpstr>
      <vt:lpstr>PowerPoint Presentation</vt:lpstr>
      <vt:lpstr>Limitations of Known probability mapping functions</vt:lpstr>
      <vt:lpstr>Need for sparsity</vt:lpstr>
      <vt:lpstr>Need for sparsity</vt:lpstr>
      <vt:lpstr>Where do we need sparsity?</vt:lpstr>
      <vt:lpstr>Sparse Probability Maps</vt:lpstr>
      <vt:lpstr>Visualization</vt:lpstr>
      <vt:lpstr>Known probability mapping functions</vt:lpstr>
      <vt:lpstr>Sparsegen – A Unified Framework</vt:lpstr>
      <vt:lpstr>Controls for Sparsity</vt:lpstr>
      <vt:lpstr>Sparsity Control 1 : sparsegen-lin</vt:lpstr>
      <vt:lpstr>Sparsity Control 2 : sparse-hourglass</vt:lpstr>
      <vt:lpstr>Desirable properties of probability mapping functions</vt:lpstr>
      <vt:lpstr>sparse-hourglass: Bridge between Translation Invariance and Scale Invariance</vt:lpstr>
      <vt:lpstr>Experiments (Controlled Sparse Attention)</vt:lpstr>
      <vt:lpstr>Results (Controlled Sparse Attention)</vt:lpstr>
      <vt:lpstr>Multilabel Classification</vt:lpstr>
      <vt:lpstr>Multilabel Classification</vt:lpstr>
      <vt:lpstr>Multilabel Approach</vt:lpstr>
      <vt:lpstr>Training this Approach</vt:lpstr>
      <vt:lpstr>Don’t use probability map in training</vt:lpstr>
      <vt:lpstr>CONVEX hinge-based loss functions</vt:lpstr>
      <vt:lpstr>Experiments (Multilabel Classification)</vt:lpstr>
      <vt:lpstr>Results (Multilabel Classification)</vt:lpstr>
      <vt:lpstr>Key Contributions/Takeaways</vt:lpstr>
      <vt:lpstr>References</vt:lpstr>
      <vt:lpstr>NLG Tutorial at ACL 2019</vt:lpstr>
      <vt:lpstr>Questions</vt:lpstr>
      <vt:lpstr>Backup Slides</vt:lpstr>
      <vt:lpstr>Visualizing probability mapping function</vt:lpstr>
      <vt:lpstr>Desirable properties of probability mapping functions</vt:lpstr>
      <vt:lpstr>Scale or translation invariance</vt:lpstr>
      <vt:lpstr>Approximate scale invariance</vt:lpstr>
      <vt:lpstr>Sparse-hourglass</vt:lpstr>
      <vt:lpstr>Sparse maps results in non-convex loss</vt:lpstr>
      <vt:lpstr>Sparse Attention for Natural Language Generation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Controllable  Sparse Alternatives to Softmax</dc:title>
  <dc:creator>Anirban Laha</dc:creator>
  <cp:lastModifiedBy>Anirban Laha</cp:lastModifiedBy>
  <cp:revision>94</cp:revision>
  <dcterms:created xsi:type="dcterms:W3CDTF">2019-06-02T12:57:54Z</dcterms:created>
  <dcterms:modified xsi:type="dcterms:W3CDTF">2019-06-03T15:20:18Z</dcterms:modified>
</cp:coreProperties>
</file>