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1pPr>
    <a:lvl2pPr marL="1753453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2pPr>
    <a:lvl3pPr marL="3506907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3pPr>
    <a:lvl4pPr marL="5260360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4pPr>
    <a:lvl5pPr marL="7013814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5pPr>
    <a:lvl6pPr marL="8767267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6pPr>
    <a:lvl7pPr marL="10520721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7pPr>
    <a:lvl8pPr marL="12274174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8pPr>
    <a:lvl9pPr marL="14027628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451"/>
    <a:srgbClr val="CFAC41"/>
    <a:srgbClr val="EBE6CB"/>
    <a:srgbClr val="D4CA8C"/>
    <a:srgbClr val="3D8785"/>
    <a:srgbClr val="2D6261"/>
    <a:srgbClr val="EDEDED"/>
    <a:srgbClr val="2A0000"/>
    <a:srgbClr val="CCFFFF"/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5654" y="-10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5DB0-3C0F-40E1-BD43-E3BADCCF44A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77CD-21D5-44C5-B58C-CEF24A1C7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5DB0-3C0F-40E1-BD43-E3BADCCF44A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77CD-21D5-44C5-B58C-CEF24A1C7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5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5DB0-3C0F-40E1-BD43-E3BADCCF44A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77CD-21D5-44C5-B58C-CEF24A1C7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8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5DB0-3C0F-40E1-BD43-E3BADCCF44A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77CD-21D5-44C5-B58C-CEF24A1C7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8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5DB0-3C0F-40E1-BD43-E3BADCCF44A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77CD-21D5-44C5-B58C-CEF24A1C7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5DB0-3C0F-40E1-BD43-E3BADCCF44A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77CD-21D5-44C5-B58C-CEF24A1C7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3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5DB0-3C0F-40E1-BD43-E3BADCCF44A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77CD-21D5-44C5-B58C-CEF24A1C7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3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5DB0-3C0F-40E1-BD43-E3BADCCF44A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77CD-21D5-44C5-B58C-CEF24A1C7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9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5DB0-3C0F-40E1-BD43-E3BADCCF44A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77CD-21D5-44C5-B58C-CEF24A1C7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5DB0-3C0F-40E1-BD43-E3BADCCF44A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77CD-21D5-44C5-B58C-CEF24A1C7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7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5DB0-3C0F-40E1-BD43-E3BADCCF44A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77CD-21D5-44C5-B58C-CEF24A1C7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1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C5DB0-3C0F-40E1-BD43-E3BADCCF44A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77CD-21D5-44C5-B58C-CEF24A1C7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915" y="0"/>
            <a:ext cx="30340909" cy="37004457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89911" y="12404485"/>
            <a:ext cx="14290507" cy="166939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4200" i="1" dirty="0">
              <a:solidFill>
                <a:schemeClr val="tx1"/>
              </a:solidFill>
              <a:latin typeface="Futura T OT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200" i="1" dirty="0">
              <a:solidFill>
                <a:schemeClr val="tx1"/>
              </a:solidFill>
              <a:latin typeface="Futura T OT" panose="02000000000000000000" pitchFamily="50" charset="0"/>
            </a:endParaRPr>
          </a:p>
          <a:p>
            <a:endParaRPr lang="en-US" sz="4200" b="1" u="sng" dirty="0">
              <a:solidFill>
                <a:schemeClr val="tx1"/>
              </a:solidFill>
              <a:latin typeface="Futura T OT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tx1"/>
              </a:solidFill>
              <a:latin typeface="Futura T OT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tx1"/>
              </a:solidFill>
              <a:latin typeface="Futura T OT" panose="02000000000000000000" pitchFamily="50" charset="0"/>
            </a:endParaRPr>
          </a:p>
          <a:p>
            <a:endParaRPr lang="en-US" sz="4200" dirty="0">
              <a:solidFill>
                <a:schemeClr val="tx1"/>
              </a:solidFill>
              <a:latin typeface="Futura T OT" panose="020000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200" dirty="0">
              <a:solidFill>
                <a:schemeClr val="tx1"/>
              </a:solidFill>
              <a:latin typeface="Futura T OT" panose="02000000000000000000" pitchFamily="50" charset="0"/>
            </a:endParaRPr>
          </a:p>
          <a:p>
            <a:endParaRPr lang="en-US" sz="4200" dirty="0">
              <a:solidFill>
                <a:schemeClr val="tx1"/>
              </a:solidFill>
              <a:latin typeface="Futura T OT" panose="02000000000000000000" pitchFamily="50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3714" y="13642688"/>
            <a:ext cx="13720801" cy="1495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u="sng" dirty="0">
                <a:solidFill>
                  <a:srgbClr val="164451"/>
                </a:solidFill>
                <a:latin typeface="Futura T OT" panose="02000000000000000000" pitchFamily="50" charset="0"/>
              </a:rPr>
              <a:t>Example:</a:t>
            </a:r>
          </a:p>
          <a:p>
            <a:endParaRPr lang="en-US" sz="4200" b="1" u="sng" dirty="0">
              <a:solidFill>
                <a:srgbClr val="164451"/>
              </a:solidFill>
              <a:latin typeface="Futura T OT" panose="02000000000000000000" pitchFamily="50" charset="0"/>
            </a:endParaRPr>
          </a:p>
          <a:p>
            <a:endParaRPr lang="en-US" sz="4200" b="1" u="sng" dirty="0">
              <a:solidFill>
                <a:srgbClr val="164451"/>
              </a:solidFill>
              <a:latin typeface="Futura T OT" panose="02000000000000000000" pitchFamily="50" charset="0"/>
            </a:endParaRPr>
          </a:p>
          <a:p>
            <a:endParaRPr lang="en-US" sz="4200" b="1" u="sng" dirty="0">
              <a:solidFill>
                <a:srgbClr val="164451"/>
              </a:solidFill>
              <a:latin typeface="Futura T OT" panose="02000000000000000000" pitchFamily="50" charset="0"/>
            </a:endParaRPr>
          </a:p>
          <a:p>
            <a:endParaRPr lang="en-US" sz="4200" b="1" u="sng" dirty="0">
              <a:solidFill>
                <a:srgbClr val="164451"/>
              </a:solidFill>
              <a:latin typeface="Futura T OT" panose="02000000000000000000" pitchFamily="50" charset="0"/>
            </a:endParaRPr>
          </a:p>
          <a:p>
            <a:endParaRPr lang="en-US" sz="4200" b="1" u="sng" dirty="0">
              <a:solidFill>
                <a:srgbClr val="164451"/>
              </a:solidFill>
              <a:latin typeface="Futura T OT" panose="02000000000000000000" pitchFamily="50" charset="0"/>
            </a:endParaRPr>
          </a:p>
          <a:p>
            <a:endParaRPr lang="en-US" sz="4200" b="1" u="sng" dirty="0">
              <a:solidFill>
                <a:srgbClr val="164451"/>
              </a:solidFill>
              <a:latin typeface="Futura T OT" panose="02000000000000000000" pitchFamily="50" charset="0"/>
            </a:endParaRPr>
          </a:p>
          <a:p>
            <a:endParaRPr lang="en-US" sz="4200" b="1" u="sng" dirty="0">
              <a:solidFill>
                <a:srgbClr val="164451"/>
              </a:solidFill>
              <a:latin typeface="Futura T OT" panose="02000000000000000000" pitchFamily="50" charset="0"/>
            </a:endParaRPr>
          </a:p>
          <a:p>
            <a:endParaRPr lang="en-US" sz="4200" b="1" u="sng" dirty="0">
              <a:solidFill>
                <a:srgbClr val="164451"/>
              </a:solidFill>
              <a:latin typeface="Futura T OT" panose="02000000000000000000" pitchFamily="50" charset="0"/>
            </a:endParaRPr>
          </a:p>
          <a:p>
            <a:endParaRPr lang="en-US" sz="4200" b="1" u="sng" dirty="0">
              <a:solidFill>
                <a:srgbClr val="164451"/>
              </a:solidFill>
              <a:latin typeface="Futura T OT" panose="02000000000000000000" pitchFamily="50" charset="0"/>
            </a:endParaRPr>
          </a:p>
          <a:p>
            <a:endParaRPr lang="en-US" sz="4200" b="1" u="sng" dirty="0">
              <a:solidFill>
                <a:srgbClr val="164451"/>
              </a:solidFill>
              <a:latin typeface="Futura T OT" panose="02000000000000000000" pitchFamily="50" charset="0"/>
            </a:endParaRPr>
          </a:p>
          <a:p>
            <a:r>
              <a:rPr lang="en-US" sz="4200" b="1" u="sng" dirty="0">
                <a:solidFill>
                  <a:srgbClr val="164451"/>
                </a:solidFill>
                <a:latin typeface="Futura T OT" panose="02000000000000000000" pitchFamily="50" charset="0"/>
              </a:rPr>
              <a:t>Summary: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latin typeface="Futura T OT" panose="02000000000000000000" pitchFamily="50" charset="0"/>
              </a:rPr>
              <a:t>Structured data summarization involves generation of natural language summaries from structured input data.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latin typeface="Futura T OT" panose="02000000000000000000" pitchFamily="50" charset="0"/>
              </a:rPr>
              <a:t>Tabular data summarization is challenging as the schema or structure can vary across tables.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latin typeface="Futura T OT" panose="02000000000000000000" pitchFamily="50" charset="0"/>
              </a:rPr>
              <a:t>We formulate the standard table summarization problem, where the tables conform to a fixed schema.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latin typeface="Futura T OT" panose="02000000000000000000" pitchFamily="50" charset="0"/>
              </a:rPr>
              <a:t>We propose a novel mixed hierarchical attention based approach suitable for tabular inputs arising from a fixed schema.</a:t>
            </a:r>
          </a:p>
          <a:p>
            <a:endParaRPr lang="en-US" sz="2800" b="1" u="sng" dirty="0">
              <a:solidFill>
                <a:srgbClr val="164451"/>
              </a:solidFill>
              <a:latin typeface="Futura T OT" panose="02000000000000000000" pitchFamily="50" charset="0"/>
            </a:endParaRPr>
          </a:p>
          <a:p>
            <a:r>
              <a:rPr lang="en-US" sz="4200" b="1" u="sng" dirty="0">
                <a:solidFill>
                  <a:srgbClr val="164451"/>
                </a:solidFill>
                <a:latin typeface="Futura T OT" panose="02000000000000000000" pitchFamily="50" charset="0"/>
              </a:rPr>
              <a:t>Some relevant structured data summarization task:</a:t>
            </a:r>
            <a:r>
              <a:rPr lang="en-US" sz="4200" b="1" dirty="0">
                <a:solidFill>
                  <a:srgbClr val="164451"/>
                </a:solidFill>
                <a:latin typeface="Futura T OT" panose="02000000000000000000" pitchFamily="50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latin typeface="Futura T OT" panose="02000000000000000000" pitchFamily="50" charset="0"/>
              </a:rPr>
              <a:t>Summarizing Wikipedia </a:t>
            </a:r>
            <a:r>
              <a:rPr lang="en-US" sz="2800" dirty="0" err="1">
                <a:latin typeface="Futura T OT" panose="02000000000000000000" pitchFamily="50" charset="0"/>
              </a:rPr>
              <a:t>infobox</a:t>
            </a:r>
            <a:r>
              <a:rPr lang="en-US" sz="2800" dirty="0">
                <a:latin typeface="Futura T OT" panose="02000000000000000000" pitchFamily="50" charset="0"/>
              </a:rPr>
              <a:t>, restricted to biography domain – </a:t>
            </a:r>
            <a:r>
              <a:rPr lang="en-US" sz="2800" dirty="0" err="1">
                <a:latin typeface="Futura T OT" panose="02000000000000000000" pitchFamily="50" charset="0"/>
              </a:rPr>
              <a:t>Lebret</a:t>
            </a:r>
            <a:r>
              <a:rPr lang="en-US" sz="2800" dirty="0">
                <a:latin typeface="Futura T OT" panose="02000000000000000000" pitchFamily="50" charset="0"/>
              </a:rPr>
              <a:t> et al., 2016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latin typeface="Futura T OT" panose="02000000000000000000" pitchFamily="50" charset="0"/>
              </a:rPr>
              <a:t>Summarizing source code using a neural attention model – </a:t>
            </a:r>
            <a:r>
              <a:rPr lang="en-US" sz="2800" dirty="0" err="1">
                <a:latin typeface="Futura T OT" panose="02000000000000000000" pitchFamily="50" charset="0"/>
              </a:rPr>
              <a:t>Iyer</a:t>
            </a:r>
            <a:r>
              <a:rPr lang="en-US" sz="2800" dirty="0">
                <a:latin typeface="Futura T OT" panose="02000000000000000000" pitchFamily="50" charset="0"/>
              </a:rPr>
              <a:t> et al., 2016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latin typeface="Futura T OT" panose="02000000000000000000" pitchFamily="50" charset="0"/>
              </a:rPr>
              <a:t>Generating natural language descriptions from Ontologies - </a:t>
            </a:r>
            <a:r>
              <a:rPr lang="fr-FR" sz="2800" dirty="0" err="1">
                <a:latin typeface="Futura T OT" panose="02000000000000000000" pitchFamily="50" charset="0"/>
              </a:rPr>
              <a:t>Androutsopoulos</a:t>
            </a:r>
            <a:r>
              <a:rPr lang="fr-FR" sz="2800" dirty="0">
                <a:latin typeface="Futura T OT" panose="02000000000000000000" pitchFamily="50" charset="0"/>
              </a:rPr>
              <a:t> et al., 2014; Colin et al., 2016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latin typeface="Futura T OT" panose="02000000000000000000" pitchFamily="50" charset="0"/>
              </a:rPr>
              <a:t>Challenges in data-to-document generation - Wiseman et al., 2017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8577" y="36902572"/>
            <a:ext cx="30290109" cy="5876710"/>
          </a:xfrm>
          <a:prstGeom prst="rect">
            <a:avLst/>
          </a:prstGeom>
          <a:solidFill>
            <a:srgbClr val="16445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5281536" y="36890902"/>
            <a:ext cx="14492773" cy="293835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4840" y="36893978"/>
            <a:ext cx="14448146" cy="293835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81"/>
          <p:cNvSpPr txBox="1"/>
          <p:nvPr/>
        </p:nvSpPr>
        <p:spPr>
          <a:xfrm>
            <a:off x="4634167" y="453650"/>
            <a:ext cx="254302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bg1"/>
                </a:solidFill>
                <a:latin typeface="Bodoni MT" panose="02070603080606020203" pitchFamily="18" charset="0"/>
              </a:rPr>
              <a:t>A Mixed Hierarchical Attention based Encoder-Decoder Approach for Standard Table Summarization</a:t>
            </a:r>
          </a:p>
        </p:txBody>
      </p:sp>
      <p:sp>
        <p:nvSpPr>
          <p:cNvPr id="7" name="TextBox 83"/>
          <p:cNvSpPr txBox="1"/>
          <p:nvPr/>
        </p:nvSpPr>
        <p:spPr>
          <a:xfrm>
            <a:off x="4791468" y="2663791"/>
            <a:ext cx="25758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>
                <a:solidFill>
                  <a:schemeClr val="bg1"/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Parag Jain</a:t>
            </a:r>
            <a:r>
              <a:rPr lang="en-US" sz="4200" b="1" baseline="30000" dirty="0">
                <a:solidFill>
                  <a:schemeClr val="bg1"/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sz="4200" b="1" dirty="0">
                <a:solidFill>
                  <a:schemeClr val="bg1"/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solidFill>
                  <a:schemeClr val="bg1"/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Anirban</a:t>
            </a:r>
            <a:r>
              <a:rPr lang="en-US" sz="4200" b="1" dirty="0">
                <a:solidFill>
                  <a:schemeClr val="bg1"/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Laha</a:t>
            </a:r>
            <a:r>
              <a:rPr lang="en-US" sz="4200" b="1" baseline="30000" dirty="0">
                <a:solidFill>
                  <a:schemeClr val="bg1"/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sz="4200" b="1" dirty="0">
                <a:solidFill>
                  <a:schemeClr val="bg1"/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, Karthik Sankaranarayanany</a:t>
            </a:r>
            <a:r>
              <a:rPr lang="en-US" sz="4200" b="1" baseline="30000" dirty="0">
                <a:solidFill>
                  <a:schemeClr val="bg1"/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sz="4200" b="1" dirty="0">
                <a:solidFill>
                  <a:schemeClr val="bg1"/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solidFill>
                  <a:schemeClr val="bg1"/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Preksha</a:t>
            </a:r>
            <a:r>
              <a:rPr lang="en-US" sz="4200" b="1" dirty="0">
                <a:solidFill>
                  <a:schemeClr val="bg1"/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Nema</a:t>
            </a:r>
            <a:r>
              <a:rPr lang="en-US" sz="4200" b="1" baseline="30000" dirty="0">
                <a:solidFill>
                  <a:schemeClr val="bg1"/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4200" b="1" dirty="0">
                <a:solidFill>
                  <a:schemeClr val="bg1"/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, Mitesh M. Khapra</a:t>
            </a:r>
            <a:r>
              <a:rPr lang="en-US" sz="4200" b="1" baseline="30000" dirty="0">
                <a:solidFill>
                  <a:schemeClr val="bg1"/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4200" b="1" dirty="0">
                <a:solidFill>
                  <a:schemeClr val="bg1"/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, Shreyas Shetty</a:t>
            </a:r>
            <a:r>
              <a:rPr lang="en-US" sz="4200" b="1" baseline="30000" dirty="0">
                <a:solidFill>
                  <a:schemeClr val="bg1"/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4200" b="1" dirty="0">
              <a:solidFill>
                <a:schemeClr val="bg1"/>
              </a:solidFill>
              <a:latin typeface="Futura T OT" panose="02000000000000000000" pitchFamily="50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endParaRPr lang="en-US" sz="4200" b="1" dirty="0">
              <a:solidFill>
                <a:schemeClr val="bg1"/>
              </a:solidFill>
              <a:latin typeface="Futura T OT" panose="02000000000000000000" pitchFamily="50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85"/>
          <p:cNvSpPr txBox="1"/>
          <p:nvPr/>
        </p:nvSpPr>
        <p:spPr>
          <a:xfrm>
            <a:off x="4791468" y="4137272"/>
            <a:ext cx="2338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IBM Research, India</a:t>
            </a:r>
          </a:p>
          <a:p>
            <a:r>
              <a:rPr lang="en-US" sz="4800" b="1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Futura T OT" panose="02000000000000000000" pitchFamily="50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Indian Institute Of Technology, Madras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49267" y="3996769"/>
            <a:ext cx="17679987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{pajain34,anirlaha,kartsank}@in.ibm.com {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preksha,miteshk,shshett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}@cse.iitm.ac.in</a:t>
            </a:r>
            <a:endParaRPr lang="en-US" sz="4800" b="1" dirty="0">
              <a:solidFill>
                <a:schemeClr val="accent4">
                  <a:lumMod val="40000"/>
                  <a:lumOff val="60000"/>
                </a:schemeClr>
              </a:solidFill>
              <a:latin typeface="Futura T OT" panose="02000000000000000000" pitchFamily="50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30377" y="11755621"/>
            <a:ext cx="13192974" cy="13108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odoni MT" panose="02070603080606020203" pitchFamily="18" charset="0"/>
              </a:rPr>
              <a:t>Background and Motivation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164221" y="12471471"/>
            <a:ext cx="14355565" cy="1670564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5781046" y="11727333"/>
            <a:ext cx="13192974" cy="13336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odoni MT" panose="02070603080606020203" pitchFamily="18" charset="0"/>
              </a:rPr>
              <a:t>Mixed Hierarchical Attention Model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8862" y="30218833"/>
            <a:ext cx="14290506" cy="954891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5333933" y="30218833"/>
            <a:ext cx="14355565" cy="956334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5931367" y="29539612"/>
            <a:ext cx="11544456" cy="12766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Example summaries</a:t>
            </a:r>
            <a:endParaRPr lang="en-US" sz="7200" b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30377" y="29590779"/>
            <a:ext cx="9734519" cy="12766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Dataset &amp; Results</a:t>
            </a:r>
            <a:endParaRPr lang="en-US" sz="7200" b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31781" y="31092939"/>
            <a:ext cx="139658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200" dirty="0" err="1">
                <a:latin typeface="Futura T OT" panose="02000000000000000000" pitchFamily="50" charset="0"/>
              </a:rPr>
              <a:t>WeatherGov</a:t>
            </a:r>
            <a:r>
              <a:rPr lang="en-US" sz="4200" dirty="0">
                <a:latin typeface="Futura T OT" panose="02000000000000000000" pitchFamily="50" charset="0"/>
              </a:rPr>
              <a:t> dataset: 25000:3528:1000 </a:t>
            </a:r>
            <a:r>
              <a:rPr lang="en-US" sz="4200" dirty="0" err="1">
                <a:latin typeface="Futura T OT" panose="02000000000000000000" pitchFamily="50" charset="0"/>
              </a:rPr>
              <a:t>train:dev:test</a:t>
            </a:r>
            <a:r>
              <a:rPr lang="en-US" sz="4200" dirty="0">
                <a:latin typeface="Futura T OT" panose="02000000000000000000" pitchFamily="50" charset="0"/>
              </a:rPr>
              <a:t> instances, unused soft alignments present in the dataset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200" dirty="0">
                <a:latin typeface="Futura T OT" panose="02000000000000000000" pitchFamily="50" charset="0"/>
              </a:rPr>
              <a:t>Converted the dataset in the form of tables</a:t>
            </a:r>
          </a:p>
          <a:p>
            <a:endParaRPr lang="en-US" sz="4200" dirty="0">
              <a:latin typeface="Futura T OT" panose="02000000000000000000" pitchFamily="50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51620" y="4127484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2018</a:t>
            </a:r>
            <a:endParaRPr lang="en-US" sz="7200" dirty="0">
              <a:latin typeface="Arial Black" panose="020B0A040201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05443" y="3020708"/>
            <a:ext cx="213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NAACL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5931367" y="22824491"/>
            <a:ext cx="13051122" cy="60076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6288692" y="23058980"/>
            <a:ext cx="124460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utura T OT" panose="02000000000000000000" pitchFamily="50" charset="0"/>
              </a:rPr>
              <a:t>Incorporates static attention and dynamic attention at two different levels of the encoder.</a:t>
            </a:r>
          </a:p>
          <a:p>
            <a:r>
              <a:rPr lang="en-US" sz="3600" b="1" dirty="0">
                <a:latin typeface="Futura T OT" panose="02000000000000000000" pitchFamily="50" charset="0"/>
              </a:rPr>
              <a:t>Record level</a:t>
            </a:r>
            <a:r>
              <a:rPr lang="en-US" sz="3600" dirty="0">
                <a:latin typeface="Futura T OT" panose="02000000000000000000" pitchFamily="50" charset="0"/>
              </a:rPr>
              <a:t>: The attention over record representations is dynamic and changes with each decoder time step.</a:t>
            </a:r>
          </a:p>
          <a:p>
            <a:r>
              <a:rPr lang="en-US" sz="3600" b="1" dirty="0">
                <a:latin typeface="Futura T OT" panose="02000000000000000000" pitchFamily="50" charset="0"/>
              </a:rPr>
              <a:t>Attribute level: </a:t>
            </a:r>
            <a:r>
              <a:rPr lang="en-US" sz="3600" dirty="0">
                <a:latin typeface="Futura T OT" panose="02000000000000000000" pitchFamily="50" charset="0"/>
              </a:rPr>
              <a:t>Since the schema is fixed, static attention is used.</a:t>
            </a:r>
          </a:p>
          <a:p>
            <a:r>
              <a:rPr lang="en-US" sz="3600" b="1" dirty="0">
                <a:latin typeface="Futura T OT" panose="02000000000000000000" pitchFamily="50" charset="0"/>
              </a:rPr>
              <a:t>Complexity:</a:t>
            </a:r>
            <a:r>
              <a:rPr lang="en-US" sz="3600" dirty="0">
                <a:latin typeface="Futura T OT" panose="02000000000000000000" pitchFamily="50" charset="0"/>
              </a:rPr>
              <a:t> O(TM + TT') compared to fully dynamic attention at both level O(TMT’). T is the number of records, M is the number of attributes and T' is the number of decoder steps.</a:t>
            </a: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01F2484C-308E-4A63-986B-DA679F2B4378}"/>
              </a:ext>
            </a:extLst>
          </p:cNvPr>
          <p:cNvSpPr/>
          <p:nvPr/>
        </p:nvSpPr>
        <p:spPr>
          <a:xfrm>
            <a:off x="481243" y="6878336"/>
            <a:ext cx="29250468" cy="4646406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spcBef>
                <a:spcPts val="120"/>
              </a:spcBef>
              <a:spcAft>
                <a:spcPts val="120"/>
              </a:spcAft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tx1"/>
                </a:solidFill>
                <a:latin typeface="Futura T OT" panose="02000000000000000000" pitchFamily="50" charset="0"/>
                <a:cs typeface="Times New Roman" panose="02020603050405020304" pitchFamily="18" charset="0"/>
              </a:rPr>
              <a:t>Background: </a:t>
            </a:r>
            <a:r>
              <a:rPr lang="en-US" sz="4200" dirty="0">
                <a:solidFill>
                  <a:schemeClr val="tx1"/>
                </a:solidFill>
                <a:latin typeface="Futura T OT" panose="02000000000000000000" pitchFamily="50" charset="0"/>
                <a:cs typeface="Times New Roman" panose="02020603050405020304" pitchFamily="18" charset="0"/>
              </a:rPr>
              <a:t>In most practical applications such as finance, healthcare or weather report, data is stored in a form of a table with known schema. Summarizing such data instances into natural language is an important problem. </a:t>
            </a:r>
            <a:endParaRPr lang="en-US" sz="4200" i="1" dirty="0">
              <a:solidFill>
                <a:schemeClr val="accent4">
                  <a:lumMod val="75000"/>
                </a:schemeClr>
              </a:solidFill>
              <a:latin typeface="Futura T OT" panose="02000000000000000000" pitchFamily="50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120"/>
              </a:spcBef>
              <a:spcAft>
                <a:spcPts val="120"/>
              </a:spcAft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tx1"/>
                </a:solidFill>
                <a:latin typeface="Futura T OT" panose="02000000000000000000" pitchFamily="50" charset="0"/>
                <a:cs typeface="Times New Roman" panose="02020603050405020304" pitchFamily="18" charset="0"/>
              </a:rPr>
              <a:t>Objective: Generate abstractive summaries of tables conforming to a predefined fixed schema.</a:t>
            </a:r>
            <a:r>
              <a:rPr lang="en-US" sz="4200" dirty="0">
                <a:solidFill>
                  <a:schemeClr val="tx1"/>
                </a:solidFill>
                <a:latin typeface="Futura T OT" panose="02000000000000000000" pitchFamily="50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spcBef>
                <a:spcPts val="120"/>
              </a:spcBef>
              <a:spcAft>
                <a:spcPts val="120"/>
              </a:spcAft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tx1"/>
                </a:solidFill>
                <a:latin typeface="Futura T OT" panose="02000000000000000000" pitchFamily="50" charset="0"/>
                <a:cs typeface="Times New Roman" panose="02020603050405020304" pitchFamily="18" charset="0"/>
              </a:rPr>
              <a:t>Results: </a:t>
            </a:r>
            <a:r>
              <a:rPr lang="en-US" sz="4200" dirty="0">
                <a:solidFill>
                  <a:schemeClr val="tx1"/>
                </a:solidFill>
                <a:latin typeface="Futura T OT" panose="02000000000000000000" pitchFamily="50" charset="0"/>
                <a:cs typeface="Times New Roman" panose="02020603050405020304" pitchFamily="18" charset="0"/>
              </a:rPr>
              <a:t>Our experiments on the publicly available WEATHERGOV dataset show around 18 BLEU (∼ 30%) improvement over the current state-of-the-art.</a:t>
            </a:r>
          </a:p>
        </p:txBody>
      </p:sp>
      <p:pic>
        <p:nvPicPr>
          <p:cNvPr id="49" name="Content Placeholder 4">
            <a:extLst>
              <a:ext uri="{FF2B5EF4-FFF2-40B4-BE49-F238E27FC236}">
                <a16:creationId xmlns:a16="http://schemas.microsoft.com/office/drawing/2014/main" id="{602FFC8A-D420-4ACE-9072-989E05EC7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1" y="14393194"/>
            <a:ext cx="13448330" cy="592473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220122" y="5980761"/>
            <a:ext cx="5130800" cy="119965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doni MT" panose="02070603080606020203" pitchFamily="18" charset="0"/>
              </a:rPr>
              <a:t>Overview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E22DB646-E246-448B-8CB6-152F9ABFC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646948"/>
              </p:ext>
            </p:extLst>
          </p:nvPr>
        </p:nvGraphicFramePr>
        <p:xfrm>
          <a:off x="1031781" y="33963380"/>
          <a:ext cx="9172016" cy="54204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3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3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42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44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chemeClr val="bg1"/>
                          </a:solidFill>
                        </a:rPr>
                        <a:t>sBleu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Bodoni MT" panose="02070603080606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44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chemeClr val="bg1"/>
                          </a:solidFill>
                        </a:rPr>
                        <a:t>cBleu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Bodoni MT" panose="02070603080606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44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</a:rPr>
                        <a:t>Rouge-L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Bodoni MT" panose="02070603080606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44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203">
                <a:tc>
                  <a:txBody>
                    <a:bodyPr/>
                    <a:lstStyle/>
                    <a:p>
                      <a:r>
                        <a:rPr lang="en-US" sz="4400" b="0" dirty="0">
                          <a:solidFill>
                            <a:sysClr val="windowText" lastClr="000000"/>
                          </a:solidFill>
                          <a:latin typeface="Bodoni MT" panose="02070603080606020203" pitchFamily="18" charset="0"/>
                        </a:rPr>
                        <a:t>KL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Futura T OT" panose="02000000000000000000" pitchFamily="50" charset="0"/>
                        </a:rPr>
                        <a:t>36.54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Futura T OT" panose="02000000000000000000" pitchFamily="50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Futura T OT" panose="02000000000000000000" pitchFamily="50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203">
                <a:tc>
                  <a:txBody>
                    <a:bodyPr/>
                    <a:lstStyle/>
                    <a:p>
                      <a:r>
                        <a:rPr lang="en-US" sz="4400" b="0" dirty="0">
                          <a:solidFill>
                            <a:sysClr val="windowText" lastClr="000000"/>
                          </a:solidFill>
                          <a:latin typeface="Bodoni MT" panose="02070603080606020203" pitchFamily="18" charset="0"/>
                        </a:rPr>
                        <a:t>AKL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Futura T OT" panose="02000000000000000000" pitchFamily="50" charset="0"/>
                        </a:rPr>
                        <a:t>38.40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Futura T OT" panose="02000000000000000000" pitchFamily="50" charset="0"/>
                        </a:rPr>
                        <a:t>51.50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Futura T OT" panose="02000000000000000000" pitchFamily="50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203">
                <a:tc>
                  <a:txBody>
                    <a:bodyPr/>
                    <a:lstStyle/>
                    <a:p>
                      <a:r>
                        <a:rPr lang="en-US" sz="4400" b="0" dirty="0">
                          <a:solidFill>
                            <a:sysClr val="windowText" lastClr="000000"/>
                          </a:solidFill>
                          <a:latin typeface="Bodoni MT" panose="02070603080606020203" pitchFamily="18" charset="0"/>
                        </a:rPr>
                        <a:t>MBW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Futura T OT" panose="02000000000000000000" pitchFamily="50" charset="0"/>
                        </a:rPr>
                        <a:t>61.0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Futura T OT" panose="02000000000000000000" pitchFamily="50" charset="0"/>
                        </a:rPr>
                        <a:t>70.4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Futura T OT" panose="02000000000000000000" pitchFamily="50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203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ysClr val="windowText" lastClr="000000"/>
                          </a:solidFill>
                          <a:latin typeface="Bodoni MT" panose="02070603080606020203" pitchFamily="18" charset="0"/>
                        </a:rPr>
                        <a:t>NHM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Futura T OT" panose="02000000000000000000" pitchFamily="50" charset="0"/>
                        </a:rPr>
                        <a:t>76.2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Futura T OT" panose="02000000000000000000" pitchFamily="50" charset="0"/>
                        </a:rPr>
                        <a:t>85.0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Futura T OT" panose="02000000000000000000" pitchFamily="50" charset="0"/>
                        </a:rPr>
                        <a:t>86.4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4203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ysClr val="windowText" lastClr="000000"/>
                          </a:solidFill>
                          <a:latin typeface="Bodoni MT" panose="02070603080606020203" pitchFamily="18" charset="0"/>
                        </a:rPr>
                        <a:t>MHAM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>
                          <a:latin typeface="Futura T OT" panose="02000000000000000000" pitchFamily="50" charset="0"/>
                        </a:rPr>
                        <a:t>79.3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>
                          <a:latin typeface="Futura T OT" panose="02000000000000000000" pitchFamily="50" charset="0"/>
                        </a:rPr>
                        <a:t>87.0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>
                          <a:latin typeface="Futura T OT" panose="02000000000000000000" pitchFamily="50" charset="0"/>
                        </a:rPr>
                        <a:t>88.5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422357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59ABF2C5-BCC5-45D9-9F01-734FC05567DA}"/>
              </a:ext>
            </a:extLst>
          </p:cNvPr>
          <p:cNvSpPr txBox="1"/>
          <p:nvPr/>
        </p:nvSpPr>
        <p:spPr>
          <a:xfrm>
            <a:off x="10256194" y="34814329"/>
            <a:ext cx="42195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utura T OT" panose="02000000000000000000" pitchFamily="50" charset="0"/>
              </a:rPr>
              <a:t>KL: </a:t>
            </a:r>
            <a:r>
              <a:rPr lang="en-US" sz="2800" dirty="0" err="1">
                <a:latin typeface="Futura T OT" panose="02000000000000000000" pitchFamily="50" charset="0"/>
              </a:rPr>
              <a:t>Konstas</a:t>
            </a:r>
            <a:r>
              <a:rPr lang="en-US" sz="2800" dirty="0">
                <a:latin typeface="Futura T OT" panose="02000000000000000000" pitchFamily="50" charset="0"/>
              </a:rPr>
              <a:t> and </a:t>
            </a:r>
            <a:r>
              <a:rPr lang="en-US" sz="2800" dirty="0" err="1">
                <a:latin typeface="Futura T OT" panose="02000000000000000000" pitchFamily="50" charset="0"/>
              </a:rPr>
              <a:t>Lapata</a:t>
            </a:r>
            <a:r>
              <a:rPr lang="en-US" sz="2800" dirty="0">
                <a:latin typeface="Futura T OT" panose="02000000000000000000" pitchFamily="50" charset="0"/>
              </a:rPr>
              <a:t>, 2013</a:t>
            </a:r>
          </a:p>
          <a:p>
            <a:r>
              <a:rPr lang="da-DK" sz="2800" dirty="0">
                <a:latin typeface="Futura T OT" panose="02000000000000000000" pitchFamily="50" charset="0"/>
              </a:rPr>
              <a:t>AKL: Angeli et al., 2010 </a:t>
            </a:r>
          </a:p>
          <a:p>
            <a:r>
              <a:rPr lang="da-DK" sz="2800" dirty="0">
                <a:latin typeface="Futura T OT" panose="02000000000000000000" pitchFamily="50" charset="0"/>
              </a:rPr>
              <a:t>MBW: Mei et al., 2016</a:t>
            </a:r>
          </a:p>
          <a:p>
            <a:endParaRPr lang="en-US" sz="2800" dirty="0">
              <a:latin typeface="Futura T OT" panose="02000000000000000000" pitchFamily="50" charset="0"/>
            </a:endParaRPr>
          </a:p>
          <a:p>
            <a:r>
              <a:rPr lang="en-US" sz="2800" b="1" dirty="0">
                <a:latin typeface="Futura T OT" panose="02000000000000000000" pitchFamily="50" charset="0"/>
              </a:rPr>
              <a:t>NHM</a:t>
            </a:r>
            <a:r>
              <a:rPr lang="en-US" sz="2800" dirty="0">
                <a:latin typeface="Futura T OT" panose="02000000000000000000" pitchFamily="50" charset="0"/>
              </a:rPr>
              <a:t>: Non hierarchical version</a:t>
            </a:r>
          </a:p>
          <a:p>
            <a:r>
              <a:rPr lang="en-US" sz="2800" b="1" dirty="0">
                <a:latin typeface="Futura T OT" panose="02000000000000000000" pitchFamily="50" charset="0"/>
              </a:rPr>
              <a:t>MHAM: </a:t>
            </a:r>
            <a:r>
              <a:rPr lang="en-US" sz="2800" dirty="0">
                <a:latin typeface="Comic Sans MS" panose="030F0702030302020204" pitchFamily="66" charset="0"/>
              </a:rPr>
              <a:t>Mixed hierarchical attention model</a:t>
            </a:r>
            <a:endParaRPr lang="en-US" sz="2800" b="1" dirty="0">
              <a:latin typeface="Futura T OT" panose="02000000000000000000" pitchFamily="50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D5DBEA0-A67A-4EBE-ABA4-6EA29EE39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7149" y="30882463"/>
            <a:ext cx="9919772" cy="393315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87BE472-A7E4-44FD-8424-28777D3CFC59}"/>
              </a:ext>
            </a:extLst>
          </p:cNvPr>
          <p:cNvSpPr txBox="1"/>
          <p:nvPr/>
        </p:nvSpPr>
        <p:spPr>
          <a:xfrm>
            <a:off x="15614144" y="34836511"/>
            <a:ext cx="1384468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u="sng" dirty="0">
                <a:latin typeface="Comic Sans MS" panose="030F0702030302020204" pitchFamily="66" charset="0"/>
              </a:rPr>
              <a:t>Reference</a:t>
            </a:r>
            <a:r>
              <a:rPr lang="en-US" sz="2800" dirty="0"/>
              <a:t>: Rain and snow likely , becoming all snow after 8pm . Cloudy , with a low around 22 . South southwest wind around 15 mph . Chance of precipitation is 60% . New snow accumulation of less than one inch possible 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C27B0EB-E05B-486C-824D-E706A696A74A}"/>
              </a:ext>
            </a:extLst>
          </p:cNvPr>
          <p:cNvSpPr txBox="1"/>
          <p:nvPr/>
        </p:nvSpPr>
        <p:spPr>
          <a:xfrm>
            <a:off x="15581763" y="36278503"/>
            <a:ext cx="13938023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u="sng" dirty="0">
                <a:latin typeface="Comic Sans MS" panose="030F0702030302020204" pitchFamily="66" charset="0"/>
              </a:rPr>
              <a:t>NHM</a:t>
            </a:r>
            <a:r>
              <a:rPr lang="en-US" sz="2800" dirty="0"/>
              <a:t> : Rain or freezing rain likely before 8pm , then snow after 11pm , snow showers and sleet likely before 8pm , then a chance of rain or freezing rain after 3am . Mostly cloudy , with a low around 27 . South southeast wind between 15 and 17 mph . Chance of precipitation is 80% . </a:t>
            </a:r>
            <a:r>
              <a:rPr lang="en-US" sz="2800" u="sng" dirty="0"/>
              <a:t>Little or no ice accumulation expected . Little or no snow accumulation expected 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33B5F6-F9D8-4939-9F8B-28DC64A96EF6}"/>
              </a:ext>
            </a:extLst>
          </p:cNvPr>
          <p:cNvSpPr txBox="1"/>
          <p:nvPr/>
        </p:nvSpPr>
        <p:spPr>
          <a:xfrm>
            <a:off x="15581762" y="38183326"/>
            <a:ext cx="13938023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u="sng" dirty="0">
                <a:latin typeface="Comic Sans MS" panose="030F0702030302020204" pitchFamily="66" charset="0"/>
              </a:rPr>
              <a:t>MHAM</a:t>
            </a:r>
            <a:r>
              <a:rPr lang="en-US" sz="2800" dirty="0"/>
              <a:t>: Snow , and freezing rain , </a:t>
            </a:r>
            <a:r>
              <a:rPr lang="en-US" sz="2800" b="1" dirty="0"/>
              <a:t>snow after 9pm </a:t>
            </a:r>
            <a:r>
              <a:rPr lang="en-US" sz="2800" dirty="0"/>
              <a:t>. Cloudy , with a steady temperature </a:t>
            </a:r>
            <a:r>
              <a:rPr lang="en-US" sz="2800" b="1" dirty="0"/>
              <a:t>around 23 </a:t>
            </a:r>
            <a:r>
              <a:rPr lang="en-US" sz="2800" dirty="0"/>
              <a:t>. Breezy , with a </a:t>
            </a:r>
            <a:r>
              <a:rPr lang="en-US" sz="2800" b="1" dirty="0"/>
              <a:t>south wind between 15 and 20 mph</a:t>
            </a:r>
            <a:r>
              <a:rPr lang="en-US" sz="2800" dirty="0"/>
              <a:t> . Chance of precipitation is </a:t>
            </a:r>
            <a:r>
              <a:rPr lang="en-US" sz="2800" b="1" dirty="0"/>
              <a:t>60%</a:t>
            </a:r>
            <a:r>
              <a:rPr lang="en-US" sz="2800" dirty="0"/>
              <a:t> . New snow accumulation of </a:t>
            </a:r>
            <a:r>
              <a:rPr lang="en-US" sz="2800" b="1" dirty="0"/>
              <a:t>around an inch possible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CC68F-EAE5-494E-9B48-C925AA9A7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016" y="14059054"/>
            <a:ext cx="9898913" cy="828309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632019" y="13695605"/>
            <a:ext cx="4770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u="sng" dirty="0">
                <a:solidFill>
                  <a:srgbClr val="164451"/>
                </a:solidFill>
                <a:latin typeface="Futura T OT" panose="02000000000000000000" pitchFamily="50" charset="0"/>
              </a:rPr>
              <a:t>Architecture:</a:t>
            </a:r>
            <a:endParaRPr lang="en-US" sz="4200" dirty="0">
              <a:latin typeface="Futura T OT" panose="020000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183015-C87F-4220-8ACB-30A35B391F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209" y="40783544"/>
            <a:ext cx="8686576" cy="10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33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619</TotalTime>
  <Words>631</Words>
  <Application>Microsoft Office PowerPoint</Application>
  <PresentationFormat>Custom</PresentationFormat>
  <Paragraphs>83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Microsoft YaHei UI</vt:lpstr>
      <vt:lpstr>Arial</vt:lpstr>
      <vt:lpstr>Arial Black</vt:lpstr>
      <vt:lpstr>Bodoni MT</vt:lpstr>
      <vt:lpstr>Calibri</vt:lpstr>
      <vt:lpstr>Calibri Light</vt:lpstr>
      <vt:lpstr>Comic Sans MS</vt:lpstr>
      <vt:lpstr>Futura T OT</vt:lpstr>
      <vt:lpstr>Georgia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EyeLink</dc:creator>
  <cp:lastModifiedBy>Parag Jain</cp:lastModifiedBy>
  <cp:revision>149</cp:revision>
  <dcterms:created xsi:type="dcterms:W3CDTF">2016-08-02T12:33:13Z</dcterms:created>
  <dcterms:modified xsi:type="dcterms:W3CDTF">2018-05-25T11:44:30Z</dcterms:modified>
</cp:coreProperties>
</file>