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76" r:id="rId3"/>
    <p:sldId id="375" r:id="rId4"/>
    <p:sldId id="374" r:id="rId5"/>
    <p:sldId id="305" r:id="rId6"/>
    <p:sldId id="306" r:id="rId7"/>
    <p:sldId id="310" r:id="rId8"/>
    <p:sldId id="311" r:id="rId9"/>
    <p:sldId id="312" r:id="rId10"/>
    <p:sldId id="372" r:id="rId11"/>
    <p:sldId id="304" r:id="rId12"/>
    <p:sldId id="368" r:id="rId13"/>
    <p:sldId id="377" r:id="rId14"/>
    <p:sldId id="349" r:id="rId15"/>
    <p:sldId id="370" r:id="rId16"/>
    <p:sldId id="350" r:id="rId17"/>
    <p:sldId id="297" r:id="rId18"/>
    <p:sldId id="364" r:id="rId19"/>
    <p:sldId id="378" r:id="rId20"/>
    <p:sldId id="351" r:id="rId21"/>
    <p:sldId id="299" r:id="rId22"/>
    <p:sldId id="300" r:id="rId23"/>
    <p:sldId id="285" r:id="rId24"/>
    <p:sldId id="373" r:id="rId25"/>
    <p:sldId id="369" r:id="rId26"/>
    <p:sldId id="27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A0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1"/>
    <p:restoredTop sz="94643"/>
  </p:normalViewPr>
  <p:slideViewPr>
    <p:cSldViewPr snapToGrid="0" snapToObjects="1">
      <p:cViewPr varScale="1">
        <p:scale>
          <a:sx n="86" d="100"/>
          <a:sy n="86" d="100"/>
        </p:scale>
        <p:origin x="248" y="9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56" Type="http://schemas.microsoft.com/office/2016/11/relationships/changesInfo" Target="changesInfos/changesInfo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eksha Nema" userId="3f83cb2c5c19f3d7" providerId="Windows Live" clId="Web-{A075B6C6-EBD7-4F87-89BA-7C10BFE315F1}"/>
    <pc:docChg chg="delSld modSld sldOrd">
      <pc:chgData name="Preksha Nema" userId="3f83cb2c5c19f3d7" providerId="Windows Live" clId="Web-{A075B6C6-EBD7-4F87-89BA-7C10BFE315F1}" dt="2018-03-05T17:48:11.116" v="220"/>
      <pc:docMkLst>
        <pc:docMk/>
      </pc:docMkLst>
      <pc:sldChg chg="ord">
        <pc:chgData name="Preksha Nema" userId="3f83cb2c5c19f3d7" providerId="Windows Live" clId="Web-{A075B6C6-EBD7-4F87-89BA-7C10BFE315F1}" dt="2018-03-05T17:40:19.653" v="58"/>
        <pc:sldMkLst>
          <pc:docMk/>
          <pc:sldMk cId="1777208093" sldId="262"/>
        </pc:sldMkLst>
      </pc:sldChg>
      <pc:sldChg chg="modSp ord">
        <pc:chgData name="Preksha Nema" userId="3f83cb2c5c19f3d7" providerId="Windows Live" clId="Web-{A075B6C6-EBD7-4F87-89BA-7C10BFE315F1}" dt="2018-03-05T17:48:08.209" v="218"/>
        <pc:sldMkLst>
          <pc:docMk/>
          <pc:sldMk cId="1568958108" sldId="285"/>
        </pc:sldMkLst>
        <pc:spChg chg="mod">
          <ac:chgData name="Preksha Nema" userId="3f83cb2c5c19f3d7" providerId="Windows Live" clId="Web-{A075B6C6-EBD7-4F87-89BA-7C10BFE315F1}" dt="2018-03-05T17:48:08.209" v="218"/>
          <ac:spMkLst>
            <pc:docMk/>
            <pc:sldMk cId="1568958108" sldId="285"/>
            <ac:spMk id="26" creationId="{00000000-0000-0000-0000-000000000000}"/>
          </ac:spMkLst>
        </pc:spChg>
      </pc:sldChg>
      <pc:sldChg chg="ord">
        <pc:chgData name="Preksha Nema" userId="3f83cb2c5c19f3d7" providerId="Windows Live" clId="Web-{A075B6C6-EBD7-4F87-89BA-7C10BFE315F1}" dt="2018-03-05T17:45:09.704" v="168"/>
        <pc:sldMkLst>
          <pc:docMk/>
          <pc:sldMk cId="3722525216" sldId="297"/>
        </pc:sldMkLst>
      </pc:sldChg>
      <pc:sldChg chg="ord">
        <pc:chgData name="Preksha Nema" userId="3f83cb2c5c19f3d7" providerId="Windows Live" clId="Web-{A075B6C6-EBD7-4F87-89BA-7C10BFE315F1}" dt="2018-03-05T17:45:09.704" v="164"/>
        <pc:sldMkLst>
          <pc:docMk/>
          <pc:sldMk cId="1711407171" sldId="299"/>
        </pc:sldMkLst>
      </pc:sldChg>
      <pc:sldChg chg="mod ord modShow">
        <pc:chgData name="Preksha Nema" userId="3f83cb2c5c19f3d7" providerId="Windows Live" clId="Web-{A075B6C6-EBD7-4F87-89BA-7C10BFE315F1}" dt="2018-03-05T17:46:01.355" v="179"/>
        <pc:sldMkLst>
          <pc:docMk/>
          <pc:sldMk cId="647042735" sldId="300"/>
        </pc:sldMkLst>
      </pc:sldChg>
      <pc:sldChg chg="ord">
        <pc:chgData name="Preksha Nema" userId="3f83cb2c5c19f3d7" providerId="Windows Live" clId="Web-{A075B6C6-EBD7-4F87-89BA-7C10BFE315F1}" dt="2018-03-05T17:45:38.159" v="178"/>
        <pc:sldMkLst>
          <pc:docMk/>
          <pc:sldMk cId="1347218735" sldId="304"/>
        </pc:sldMkLst>
      </pc:sldChg>
      <pc:sldChg chg="del">
        <pc:chgData name="Preksha Nema" userId="3f83cb2c5c19f3d7" providerId="Windows Live" clId="Web-{A075B6C6-EBD7-4F87-89BA-7C10BFE315F1}" dt="2018-03-05T17:38:43.212" v="0"/>
        <pc:sldMkLst>
          <pc:docMk/>
          <pc:sldMk cId="2346818679" sldId="313"/>
        </pc:sldMkLst>
      </pc:sldChg>
      <pc:sldChg chg="del">
        <pc:chgData name="Preksha Nema" userId="3f83cb2c5c19f3d7" providerId="Windows Live" clId="Web-{A075B6C6-EBD7-4F87-89BA-7C10BFE315F1}" dt="2018-03-05T17:38:46.805" v="2"/>
        <pc:sldMkLst>
          <pc:docMk/>
          <pc:sldMk cId="3076050075" sldId="314"/>
        </pc:sldMkLst>
      </pc:sldChg>
      <pc:sldChg chg="del">
        <pc:chgData name="Preksha Nema" userId="3f83cb2c5c19f3d7" providerId="Windows Live" clId="Web-{A075B6C6-EBD7-4F87-89BA-7C10BFE315F1}" dt="2018-03-05T17:38:45.540" v="1"/>
        <pc:sldMkLst>
          <pc:docMk/>
          <pc:sldMk cId="2187050985" sldId="315"/>
        </pc:sldMkLst>
      </pc:sldChg>
      <pc:sldChg chg="del">
        <pc:chgData name="Preksha Nema" userId="3f83cb2c5c19f3d7" providerId="Windows Live" clId="Web-{A075B6C6-EBD7-4F87-89BA-7C10BFE315F1}" dt="2018-03-05T17:38:48.712" v="3"/>
        <pc:sldMkLst>
          <pc:docMk/>
          <pc:sldMk cId="327581833" sldId="316"/>
        </pc:sldMkLst>
      </pc:sldChg>
      <pc:sldChg chg="del">
        <pc:chgData name="Preksha Nema" userId="3f83cb2c5c19f3d7" providerId="Windows Live" clId="Web-{A075B6C6-EBD7-4F87-89BA-7C10BFE315F1}" dt="2018-03-05T17:38:50.743" v="4"/>
        <pc:sldMkLst>
          <pc:docMk/>
          <pc:sldMk cId="2602603114" sldId="317"/>
        </pc:sldMkLst>
      </pc:sldChg>
      <pc:sldChg chg="del">
        <pc:chgData name="Preksha Nema" userId="3f83cb2c5c19f3d7" providerId="Windows Live" clId="Web-{A075B6C6-EBD7-4F87-89BA-7C10BFE315F1}" dt="2018-03-05T17:38:53.415" v="5"/>
        <pc:sldMkLst>
          <pc:docMk/>
          <pc:sldMk cId="2178482842" sldId="318"/>
        </pc:sldMkLst>
      </pc:sldChg>
      <pc:sldChg chg="del">
        <pc:chgData name="Preksha Nema" userId="3f83cb2c5c19f3d7" providerId="Windows Live" clId="Web-{A075B6C6-EBD7-4F87-89BA-7C10BFE315F1}" dt="2018-03-05T17:38:54.353" v="6"/>
        <pc:sldMkLst>
          <pc:docMk/>
          <pc:sldMk cId="558355652" sldId="319"/>
        </pc:sldMkLst>
      </pc:sldChg>
      <pc:sldChg chg="modSp">
        <pc:chgData name="Preksha Nema" userId="3f83cb2c5c19f3d7" providerId="Windows Live" clId="Web-{A075B6C6-EBD7-4F87-89BA-7C10BFE315F1}" dt="2018-03-05T17:39:34.573" v="25"/>
        <pc:sldMkLst>
          <pc:docMk/>
          <pc:sldMk cId="1478707133" sldId="320"/>
        </pc:sldMkLst>
        <pc:spChg chg="mod">
          <ac:chgData name="Preksha Nema" userId="3f83cb2c5c19f3d7" providerId="Windows Live" clId="Web-{A075B6C6-EBD7-4F87-89BA-7C10BFE315F1}" dt="2018-03-05T17:39:34.573" v="25"/>
          <ac:spMkLst>
            <pc:docMk/>
            <pc:sldMk cId="1478707133" sldId="320"/>
            <ac:spMk id="6" creationId="{00000000-0000-0000-0000-000000000000}"/>
          </ac:spMkLst>
        </pc:spChg>
      </pc:sldChg>
      <pc:sldChg chg="ord">
        <pc:chgData name="Preksha Nema" userId="3f83cb2c5c19f3d7" providerId="Windows Live" clId="Web-{A075B6C6-EBD7-4F87-89BA-7C10BFE315F1}" dt="2018-03-05T17:40:16.747" v="57"/>
        <pc:sldMkLst>
          <pc:docMk/>
          <pc:sldMk cId="1779241644" sldId="321"/>
        </pc:sldMkLst>
      </pc:sldChg>
      <pc:sldChg chg="modSp">
        <pc:chgData name="Preksha Nema" userId="3f83cb2c5c19f3d7" providerId="Windows Live" clId="Web-{A075B6C6-EBD7-4F87-89BA-7C10BFE315F1}" dt="2018-03-05T17:40:08.981" v="54"/>
        <pc:sldMkLst>
          <pc:docMk/>
          <pc:sldMk cId="4263054214" sldId="322"/>
        </pc:sldMkLst>
        <pc:spChg chg="mod">
          <ac:chgData name="Preksha Nema" userId="3f83cb2c5c19f3d7" providerId="Windows Live" clId="Web-{A075B6C6-EBD7-4F87-89BA-7C10BFE315F1}" dt="2018-03-05T17:40:08.981" v="54"/>
          <ac:spMkLst>
            <pc:docMk/>
            <pc:sldMk cId="4263054214" sldId="322"/>
            <ac:spMk id="6" creationId="{00000000-0000-0000-0000-000000000000}"/>
          </ac:spMkLst>
        </pc:spChg>
      </pc:sldChg>
      <pc:sldChg chg="addSp delSp modSp ord">
        <pc:chgData name="Preksha Nema" userId="3f83cb2c5c19f3d7" providerId="Windows Live" clId="Web-{A075B6C6-EBD7-4F87-89BA-7C10BFE315F1}" dt="2018-03-05T17:41:10.593" v="73"/>
        <pc:sldMkLst>
          <pc:docMk/>
          <pc:sldMk cId="4263054214" sldId="323"/>
        </pc:sldMkLst>
        <pc:spChg chg="add del mod">
          <ac:chgData name="Preksha Nema" userId="3f83cb2c5c19f3d7" providerId="Windows Live" clId="Web-{A075B6C6-EBD7-4F87-89BA-7C10BFE315F1}" dt="2018-03-05T17:40:50.327" v="65"/>
          <ac:spMkLst>
            <pc:docMk/>
            <pc:sldMk cId="4263054214" sldId="323"/>
            <ac:spMk id="2" creationId="{19DD1BD9-BEC8-4194-9A89-14840EDD9399}"/>
          </ac:spMkLst>
        </pc:spChg>
        <pc:spChg chg="add mod">
          <ac:chgData name="Preksha Nema" userId="3f83cb2c5c19f3d7" providerId="Windows Live" clId="Web-{A075B6C6-EBD7-4F87-89BA-7C10BFE315F1}" dt="2018-03-05T17:41:10.593" v="73"/>
          <ac:spMkLst>
            <pc:docMk/>
            <pc:sldMk cId="4263054214" sldId="323"/>
            <ac:spMk id="3" creationId="{EDC24424-5307-403F-8BC1-1C1F335A818F}"/>
          </ac:spMkLst>
        </pc:spChg>
        <pc:spChg chg="del mod">
          <ac:chgData name="Preksha Nema" userId="3f83cb2c5c19f3d7" providerId="Windows Live" clId="Web-{A075B6C6-EBD7-4F87-89BA-7C10BFE315F1}" dt="2018-03-05T17:40:42.732" v="61"/>
          <ac:spMkLst>
            <pc:docMk/>
            <pc:sldMk cId="4263054214" sldId="323"/>
            <ac:spMk id="6" creationId="{00000000-0000-0000-0000-000000000000}"/>
          </ac:spMkLst>
        </pc:spChg>
      </pc:sldChg>
      <pc:sldChg chg="modSp">
        <pc:chgData name="Preksha Nema" userId="3f83cb2c5c19f3d7" providerId="Windows Live" clId="Web-{A075B6C6-EBD7-4F87-89BA-7C10BFE315F1}" dt="2018-03-05T17:42:07.768" v="128"/>
        <pc:sldMkLst>
          <pc:docMk/>
          <pc:sldMk cId="3052490337" sldId="324"/>
        </pc:sldMkLst>
        <pc:spChg chg="mod">
          <ac:chgData name="Preksha Nema" userId="3f83cb2c5c19f3d7" providerId="Windows Live" clId="Web-{A075B6C6-EBD7-4F87-89BA-7C10BFE315F1}" dt="2018-03-05T17:42:07.768" v="128"/>
          <ac:spMkLst>
            <pc:docMk/>
            <pc:sldMk cId="3052490337" sldId="324"/>
            <ac:spMk id="6" creationId="{00000000-0000-0000-0000-000000000000}"/>
          </ac:spMkLst>
        </pc:spChg>
      </pc:sldChg>
      <pc:sldChg chg="modSp">
        <pc:chgData name="Preksha Nema" userId="3f83cb2c5c19f3d7" providerId="Windows Live" clId="Web-{A075B6C6-EBD7-4F87-89BA-7C10BFE315F1}" dt="2018-03-05T17:42:36.863" v="144"/>
        <pc:sldMkLst>
          <pc:docMk/>
          <pc:sldMk cId="1949068822" sldId="325"/>
        </pc:sldMkLst>
        <pc:spChg chg="mod">
          <ac:chgData name="Preksha Nema" userId="3f83cb2c5c19f3d7" providerId="Windows Live" clId="Web-{A075B6C6-EBD7-4F87-89BA-7C10BFE315F1}" dt="2018-03-05T17:42:36.863" v="144"/>
          <ac:spMkLst>
            <pc:docMk/>
            <pc:sldMk cId="1949068822" sldId="325"/>
            <ac:spMk id="6" creationId="{00000000-0000-0000-0000-000000000000}"/>
          </ac:spMkLst>
        </pc:spChg>
      </pc:sldChg>
      <pc:sldChg chg="ord">
        <pc:chgData name="Preksha Nema" userId="3f83cb2c5c19f3d7" providerId="Windows Live" clId="Web-{A075B6C6-EBD7-4F87-89BA-7C10BFE315F1}" dt="2018-03-05T17:45:38.159" v="177"/>
        <pc:sldMkLst>
          <pc:docMk/>
          <pc:sldMk cId="1687636814" sldId="348"/>
        </pc:sldMkLst>
      </pc:sldChg>
      <pc:sldChg chg="addSp delSp ord">
        <pc:chgData name="Preksha Nema" userId="3f83cb2c5c19f3d7" providerId="Windows Live" clId="Web-{A075B6C6-EBD7-4F87-89BA-7C10BFE315F1}" dt="2018-03-05T17:45:09.720" v="170"/>
        <pc:sldMkLst>
          <pc:docMk/>
          <pc:sldMk cId="2855049973" sldId="349"/>
        </pc:sldMkLst>
        <pc:spChg chg="add del">
          <ac:chgData name="Preksha Nema" userId="3f83cb2c5c19f3d7" providerId="Windows Live" clId="Web-{A075B6C6-EBD7-4F87-89BA-7C10BFE315F1}" dt="2018-03-05T17:44:43.781" v="161"/>
          <ac:spMkLst>
            <pc:docMk/>
            <pc:sldMk cId="2855049973" sldId="349"/>
            <ac:spMk id="2" creationId="{56482BEE-4898-4DF9-9AEA-6A597C85C04C}"/>
          </ac:spMkLst>
        </pc:spChg>
      </pc:sldChg>
      <pc:sldChg chg="ord">
        <pc:chgData name="Preksha Nema" userId="3f83cb2c5c19f3d7" providerId="Windows Live" clId="Web-{A075B6C6-EBD7-4F87-89BA-7C10BFE315F1}" dt="2018-03-05T17:45:09.720" v="169"/>
        <pc:sldMkLst>
          <pc:docMk/>
          <pc:sldMk cId="1462989906" sldId="350"/>
        </pc:sldMkLst>
      </pc:sldChg>
      <pc:sldChg chg="ord">
        <pc:chgData name="Preksha Nema" userId="3f83cb2c5c19f3d7" providerId="Windows Live" clId="Web-{A075B6C6-EBD7-4F87-89BA-7C10BFE315F1}" dt="2018-03-05T17:45:09.704" v="166"/>
        <pc:sldMkLst>
          <pc:docMk/>
          <pc:sldMk cId="928028722" sldId="351"/>
        </pc:sldMkLst>
      </pc:sldChg>
      <pc:sldChg chg="ord">
        <pc:chgData name="Preksha Nema" userId="3f83cb2c5c19f3d7" providerId="Windows Live" clId="Web-{A075B6C6-EBD7-4F87-89BA-7C10BFE315F1}" dt="2018-03-05T17:45:09.704" v="165"/>
        <pc:sldMkLst>
          <pc:docMk/>
          <pc:sldMk cId="1932731270" sldId="352"/>
        </pc:sldMkLst>
      </pc:sldChg>
      <pc:sldChg chg="ord">
        <pc:chgData name="Preksha Nema" userId="3f83cb2c5c19f3d7" providerId="Windows Live" clId="Web-{A075B6C6-EBD7-4F87-89BA-7C10BFE315F1}" dt="2018-03-05T17:45:09.704" v="167"/>
        <pc:sldMkLst>
          <pc:docMk/>
          <pc:sldMk cId="1200744042" sldId="364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5D33B-8EDB-A843-84AB-D89E6B6DAF17}" type="datetimeFigureOut">
              <a:rPr lang="en-US" smtClean="0"/>
              <a:t>3/6/18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89D0F-EEEA-1A4A-AE77-778F37574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86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6F144-8E6A-8445-A519-A5EA275B282F}" type="datetimeFigureOut">
              <a:rPr lang="en-US" smtClean="0"/>
              <a:t>3/6/18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B1D64-0E53-7D48-B2ED-64A872378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18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B1D64-0E53-7D48-B2ED-64A8723780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13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B1D64-0E53-7D48-B2ED-64A8723780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93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B1D64-0E53-7D48-B2ED-64A8723780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38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E4790-707B-4B29-8BCB-7B0E9247596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85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E4790-707B-4B29-8BCB-7B0E9247596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61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E4790-707B-4B29-8BCB-7B0E9247596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61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E4790-707B-4B29-8BCB-7B0E9247596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61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E4790-707B-4B29-8BCB-7B0E9247596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6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CDABC-A689-C044-8E79-26E6F608AE52}" type="datetime1">
              <a:rPr lang="en-IN" smtClean="0"/>
              <a:t>06/03/18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Interactive Intelligence Lab - IIT Madras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6893-DCF6-F248-96D9-EFF15962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87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6D85F-C9C0-B144-83C7-E4338E0ED706}" type="datetime1">
              <a:rPr lang="en-IN" smtClean="0"/>
              <a:t>06/03/18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Interactive Intelligence Lab - IIT Madras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6893-DCF6-F248-96D9-EFF15962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46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322DD-B7C3-A744-9F7A-54EB27B94314}" type="datetime1">
              <a:rPr lang="en-IN" smtClean="0"/>
              <a:t>06/03/18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Interactive Intelligence Lab - IIT Madras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6893-DCF6-F248-96D9-EFF15962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68BB-8680-004D-9C71-AD549F926642}" type="datetime1">
              <a:rPr lang="en-IN" smtClean="0"/>
              <a:t>06/03/18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Interactive Intelligence Lab - IIT Madras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6893-DCF6-F248-96D9-EFF15962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08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29CF-E154-C94F-A3D9-B222398C1917}" type="datetime1">
              <a:rPr lang="en-IN" smtClean="0"/>
              <a:t>06/03/18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Interactive Intelligence Lab - IIT Madras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6893-DCF6-F248-96D9-EFF15962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6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45E72-E330-BD44-B421-894D02633353}" type="datetime1">
              <a:rPr lang="en-IN" smtClean="0"/>
              <a:t>06/03/18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Interactive Intelligence Lab - IIT Madras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6893-DCF6-F248-96D9-EFF15962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8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DFF3-A60A-0A4B-A8E6-A1CAF6CDE37E}" type="datetime1">
              <a:rPr lang="en-IN" smtClean="0"/>
              <a:t>06/03/18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Interactive Intelligence Lab - IIT Madras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6893-DCF6-F248-96D9-EFF15962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35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04380-F816-3B4C-9100-CBF42020950C}" type="datetime1">
              <a:rPr lang="en-IN" smtClean="0"/>
              <a:t>06/03/18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Interactive Intelligence Lab - IIT Madras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6893-DCF6-F248-96D9-EFF15962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67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2EB2-2A85-984A-9D30-F3CCF1F60CA2}" type="datetime1">
              <a:rPr lang="en-IN" smtClean="0"/>
              <a:t>06/03/18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Interactive Intelligence Lab - IIT Madras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6893-DCF6-F248-96D9-EFF15962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13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C5E27-BB73-9B4F-96E7-D66BF808583B}" type="datetime1">
              <a:rPr lang="en-IN" smtClean="0"/>
              <a:t>06/03/18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Interactive Intelligence Lab - IIT Madras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6893-DCF6-F248-96D9-EFF15962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95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089F-D32E-594B-83AA-B86E518A64D8}" type="datetime1">
              <a:rPr lang="en-IN" smtClean="0"/>
              <a:t>06/03/18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Interactive Intelligence Lab - IIT Madras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6893-DCF6-F248-96D9-EFF15962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79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4092C-92C7-FA40-AD41-042F97DDEC5F}" type="datetime1">
              <a:rPr lang="en-IN" smtClean="0"/>
              <a:t>06/03/18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Interactive Intelligence Lab - IIT Madras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D6893-DCF6-F248-96D9-EFF159621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7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oleObject" Target="../embeddings/oleObject1.bin"/><Relationship Id="rId9" Type="http://schemas.openxmlformats.org/officeDocument/2006/relationships/image" Target="../media/image10.emf"/><Relationship Id="rId10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9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extLst/>
          </p:nvPr>
        </p:nvSpPr>
        <p:spPr>
          <a:xfrm>
            <a:off x="1586527" y="975468"/>
            <a:ext cx="9144000" cy="2387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pple Chancery"/>
                <a:cs typeface="Apple Chancery"/>
              </a:rPr>
              <a:t>Generating</a:t>
            </a:r>
            <a:r>
              <a:rPr lang="en-US" sz="3200" b="1" dirty="0" smtClean="0">
                <a:latin typeface="Apple Chancery"/>
                <a:cs typeface="Apple Chancery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Apple Chancery"/>
                <a:cs typeface="Apple Chancery"/>
              </a:rPr>
              <a:t>Natural Language </a:t>
            </a:r>
            <a:r>
              <a:rPr lang="en-US" sz="3200" b="1" dirty="0" smtClean="0">
                <a:latin typeface="Apple Chancery"/>
                <a:cs typeface="Apple Chancery"/>
              </a:rPr>
              <a:t>Descriptions from </a:t>
            </a:r>
            <a:r>
              <a:rPr lang="en-US" sz="3200" b="1" dirty="0" smtClean="0">
                <a:solidFill>
                  <a:srgbClr val="7030A0"/>
                </a:solidFill>
                <a:latin typeface="Apple Chancery"/>
                <a:cs typeface="Apple Chancery"/>
              </a:rPr>
              <a:t>Structured Data</a:t>
            </a:r>
            <a:endParaRPr lang="en-US" b="1" dirty="0">
              <a:solidFill>
                <a:srgbClr val="7030A0"/>
              </a:solidFill>
              <a:latin typeface="Apple Chancery"/>
              <a:cs typeface="Apple Chancery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extLst/>
          </p:nvPr>
        </p:nvSpPr>
        <p:spPr>
          <a:xfrm>
            <a:off x="1586527" y="3986865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300" dirty="0"/>
              <a:t>Preksha Nema*, Shreyas Shetty*, Parag Jain**, </a:t>
            </a:r>
            <a:endParaRPr lang="en-US" sz="2300" dirty="0" smtClean="0"/>
          </a:p>
          <a:p>
            <a:r>
              <a:rPr lang="en-US" sz="2300" b="1" dirty="0" smtClean="0"/>
              <a:t>Anirban </a:t>
            </a:r>
            <a:r>
              <a:rPr lang="en-US" sz="2300" b="1" dirty="0"/>
              <a:t>Laha</a:t>
            </a:r>
            <a:r>
              <a:rPr lang="en-US" sz="2300" dirty="0"/>
              <a:t>**,  </a:t>
            </a:r>
            <a:r>
              <a:rPr lang="en-US" sz="2300" dirty="0" smtClean="0"/>
              <a:t>Karthik </a:t>
            </a:r>
            <a:r>
              <a:rPr lang="en-US" sz="2300" dirty="0"/>
              <a:t>Sankaranarayanan**, </a:t>
            </a:r>
            <a:r>
              <a:rPr lang="en-US" sz="2300" dirty="0"/>
              <a:t>Mitesh Khapra</a:t>
            </a:r>
            <a:r>
              <a:rPr lang="en-US" sz="2300" dirty="0" smtClean="0"/>
              <a:t>*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**</a:t>
            </a:r>
            <a:r>
              <a:rPr lang="en-US" sz="2000" b="1" dirty="0" smtClean="0">
                <a:solidFill>
                  <a:srgbClr val="5B9BD5"/>
                </a:solidFill>
              </a:rPr>
              <a:t>IBM </a:t>
            </a:r>
            <a:r>
              <a:rPr lang="en-US" sz="2000" b="1" dirty="0">
                <a:solidFill>
                  <a:srgbClr val="5B9BD5"/>
                </a:solidFill>
              </a:rPr>
              <a:t>Research</a:t>
            </a:r>
            <a:endParaRPr lang="en-US" sz="2000" dirty="0"/>
          </a:p>
          <a:p>
            <a:r>
              <a:rPr lang="en-US" sz="2000" dirty="0" smtClean="0"/>
              <a:t>*</a:t>
            </a:r>
            <a:r>
              <a:rPr lang="en-US" sz="2000" b="1" dirty="0">
                <a:solidFill>
                  <a:srgbClr val="5B9BD5"/>
                </a:solidFill>
              </a:rPr>
              <a:t>Indian Institute of Technology Madras, India</a:t>
            </a:r>
            <a:r>
              <a:rPr lang="en-US" sz="2000" dirty="0">
                <a:solidFill>
                  <a:srgbClr val="5B9BD5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6893-DCF6-F248-96D9-EFF15962188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20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6504619" y="2202195"/>
            <a:ext cx="4004285" cy="2471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Elbow Connector 62"/>
          <p:cNvCxnSpPr/>
          <p:nvPr/>
        </p:nvCxnSpPr>
        <p:spPr>
          <a:xfrm rot="16200000" flipH="1">
            <a:off x="5088470" y="1237311"/>
            <a:ext cx="2319470" cy="3967313"/>
          </a:xfrm>
          <a:prstGeom prst="bentConnector5">
            <a:avLst>
              <a:gd name="adj1" fmla="val -26604"/>
              <a:gd name="adj2" fmla="val 55020"/>
              <a:gd name="adj3" fmla="val 137000"/>
            </a:avLst>
          </a:prstGeom>
          <a:ln w="28575">
            <a:prstDash val="sysDot"/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1284059" y="3339500"/>
            <a:ext cx="4775582" cy="2471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988124" y="3545980"/>
            <a:ext cx="471949" cy="929148"/>
          </a:xfrm>
          <a:prstGeom prst="roundRect">
            <a:avLst/>
          </a:prstGeom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666549" y="3545980"/>
            <a:ext cx="471949" cy="929148"/>
          </a:xfrm>
          <a:prstGeom prst="roundRect">
            <a:avLst/>
          </a:prstGeom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023399" y="3545980"/>
            <a:ext cx="471949" cy="929148"/>
          </a:xfrm>
          <a:prstGeom prst="roundRect">
            <a:avLst/>
          </a:prstGeom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344974" y="3545980"/>
            <a:ext cx="471949" cy="929148"/>
          </a:xfrm>
          <a:prstGeom prst="roundRect">
            <a:avLst/>
          </a:prstGeom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701824" y="3545980"/>
            <a:ext cx="471949" cy="929148"/>
          </a:xfrm>
          <a:prstGeom prst="roundRect">
            <a:avLst/>
          </a:prstGeom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380249" y="3545980"/>
            <a:ext cx="471949" cy="929148"/>
          </a:xfrm>
          <a:prstGeom prst="roundRect">
            <a:avLst/>
          </a:prstGeom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9" idx="3"/>
            <a:endCxn id="10" idx="1"/>
          </p:cNvCxnSpPr>
          <p:nvPr/>
        </p:nvCxnSpPr>
        <p:spPr>
          <a:xfrm>
            <a:off x="2460073" y="4010554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3"/>
            <a:endCxn id="12" idx="1"/>
          </p:cNvCxnSpPr>
          <p:nvPr/>
        </p:nvCxnSpPr>
        <p:spPr>
          <a:xfrm>
            <a:off x="3138498" y="4010554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  <a:endCxn id="11" idx="1"/>
          </p:cNvCxnSpPr>
          <p:nvPr/>
        </p:nvCxnSpPr>
        <p:spPr>
          <a:xfrm>
            <a:off x="3816923" y="4010554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495348" y="4037596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3"/>
            <a:endCxn id="14" idx="1"/>
          </p:cNvCxnSpPr>
          <p:nvPr/>
        </p:nvCxnSpPr>
        <p:spPr>
          <a:xfrm>
            <a:off x="5173773" y="4010554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988124" y="4939702"/>
            <a:ext cx="471949" cy="6563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2666549" y="4939702"/>
            <a:ext cx="471949" cy="6563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4023399" y="4939702"/>
            <a:ext cx="471949" cy="6563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344974" y="4939702"/>
            <a:ext cx="471949" cy="6563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4701824" y="4939702"/>
            <a:ext cx="471949" cy="6563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380249" y="4939702"/>
            <a:ext cx="471949" cy="6563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stCxn id="28" idx="0"/>
            <a:endCxn id="9" idx="2"/>
          </p:cNvCxnSpPr>
          <p:nvPr/>
        </p:nvCxnSpPr>
        <p:spPr>
          <a:xfrm flipV="1">
            <a:off x="2224099" y="4475128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9" idx="0"/>
            <a:endCxn id="10" idx="2"/>
          </p:cNvCxnSpPr>
          <p:nvPr/>
        </p:nvCxnSpPr>
        <p:spPr>
          <a:xfrm flipV="1">
            <a:off x="2902524" y="4475128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1" idx="0"/>
            <a:endCxn id="12" idx="2"/>
          </p:cNvCxnSpPr>
          <p:nvPr/>
        </p:nvCxnSpPr>
        <p:spPr>
          <a:xfrm flipV="1">
            <a:off x="3580949" y="4475128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0" idx="0"/>
            <a:endCxn id="11" idx="2"/>
          </p:cNvCxnSpPr>
          <p:nvPr/>
        </p:nvCxnSpPr>
        <p:spPr>
          <a:xfrm flipV="1">
            <a:off x="4259374" y="4475128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2" idx="0"/>
            <a:endCxn id="13" idx="2"/>
          </p:cNvCxnSpPr>
          <p:nvPr/>
        </p:nvCxnSpPr>
        <p:spPr>
          <a:xfrm flipV="1">
            <a:off x="4937799" y="4475128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3" idx="0"/>
            <a:endCxn id="14" idx="2"/>
          </p:cNvCxnSpPr>
          <p:nvPr/>
        </p:nvCxnSpPr>
        <p:spPr>
          <a:xfrm flipV="1">
            <a:off x="5616224" y="4475128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557875" y="2810941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ENCODER</a:t>
            </a:r>
            <a:endParaRPr lang="en-US" b="1" dirty="0"/>
          </a:p>
        </p:txBody>
      </p:sp>
      <p:sp>
        <p:nvSpPr>
          <p:cNvPr id="116" name="TextBox 115"/>
          <p:cNvSpPr txBox="1"/>
          <p:nvPr/>
        </p:nvSpPr>
        <p:spPr>
          <a:xfrm rot="16200000">
            <a:off x="879484" y="3672000"/>
            <a:ext cx="13421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/>
              <a:t>Encoder States </a:t>
            </a:r>
          </a:p>
        </p:txBody>
      </p:sp>
      <p:sp>
        <p:nvSpPr>
          <p:cNvPr id="118" name="TextBox 117"/>
          <p:cNvSpPr txBox="1"/>
          <p:nvPr/>
        </p:nvSpPr>
        <p:spPr>
          <a:xfrm rot="16200000">
            <a:off x="874616" y="4880200"/>
            <a:ext cx="13421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/>
              <a:t>Word Embedding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43426" y="5947031"/>
            <a:ext cx="6056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7030A0"/>
                </a:solidFill>
              </a:rPr>
              <a:t>SOURCE</a:t>
            </a:r>
            <a:r>
              <a:rPr lang="en-US" sz="2400" i="1" dirty="0" smtClean="0"/>
              <a:t>: Roger </a:t>
            </a:r>
            <a:r>
              <a:rPr lang="en-US" sz="2400" i="1" dirty="0"/>
              <a:t>Federer wins a record </a:t>
            </a:r>
            <a:r>
              <a:rPr lang="en-US" sz="2400" i="1" dirty="0" smtClean="0"/>
              <a:t>equaling sixth men’s singles </a:t>
            </a:r>
            <a:r>
              <a:rPr lang="en-US" sz="2400" i="1" dirty="0"/>
              <a:t>title at </a:t>
            </a:r>
            <a:r>
              <a:rPr lang="en-US" sz="2400" i="1" dirty="0" smtClean="0"/>
              <a:t>Aus Open </a:t>
            </a:r>
            <a:r>
              <a:rPr lang="en-US" sz="2400" i="1" smtClean="0"/>
              <a:t>on Sunday</a:t>
            </a:r>
            <a:endParaRPr lang="en-US" sz="2400" i="1" dirty="0"/>
          </a:p>
        </p:txBody>
      </p:sp>
      <p:sp>
        <p:nvSpPr>
          <p:cNvPr id="100" name="Title 1"/>
          <p:cNvSpPr>
            <a:spLocks noGrp="1"/>
          </p:cNvSpPr>
          <p:nvPr>
            <p:ph type="title"/>
            <p:extLst/>
          </p:nvPr>
        </p:nvSpPr>
        <p:spPr>
          <a:xfrm>
            <a:off x="838200" y="170889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Various NLP Applications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046075" y="1807883"/>
            <a:ext cx="2168009" cy="8424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Attention Mechanism</a:t>
            </a:r>
          </a:p>
        </p:txBody>
      </p:sp>
      <p:cxnSp>
        <p:nvCxnSpPr>
          <p:cNvPr id="35" name="Straight Arrow Connector 34"/>
          <p:cNvCxnSpPr>
            <a:stCxn id="9" idx="0"/>
            <a:endCxn id="34" idx="2"/>
          </p:cNvCxnSpPr>
          <p:nvPr/>
        </p:nvCxnSpPr>
        <p:spPr>
          <a:xfrm flipV="1">
            <a:off x="2224099" y="2650299"/>
            <a:ext cx="1905981" cy="895681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0" idx="0"/>
            <a:endCxn id="34" idx="2"/>
          </p:cNvCxnSpPr>
          <p:nvPr/>
        </p:nvCxnSpPr>
        <p:spPr>
          <a:xfrm flipV="1">
            <a:off x="2902524" y="2650299"/>
            <a:ext cx="1227556" cy="895681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0"/>
            <a:endCxn id="34" idx="2"/>
          </p:cNvCxnSpPr>
          <p:nvPr/>
        </p:nvCxnSpPr>
        <p:spPr>
          <a:xfrm flipV="1">
            <a:off x="3580949" y="2650299"/>
            <a:ext cx="549131" cy="895681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1" idx="0"/>
            <a:endCxn id="34" idx="2"/>
          </p:cNvCxnSpPr>
          <p:nvPr/>
        </p:nvCxnSpPr>
        <p:spPr>
          <a:xfrm flipH="1" flipV="1">
            <a:off x="4130080" y="2650299"/>
            <a:ext cx="129294" cy="895681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4" idx="0"/>
            <a:endCxn id="34" idx="2"/>
          </p:cNvCxnSpPr>
          <p:nvPr/>
        </p:nvCxnSpPr>
        <p:spPr>
          <a:xfrm flipH="1" flipV="1">
            <a:off x="4130080" y="2650299"/>
            <a:ext cx="1486144" cy="895681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4145021" y="2650298"/>
            <a:ext cx="792778" cy="895682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6613815" y="2333951"/>
            <a:ext cx="471949" cy="7005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6613606" y="3500321"/>
            <a:ext cx="471949" cy="9291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>
            <a:stCxn id="57" idx="0"/>
          </p:cNvCxnSpPr>
          <p:nvPr/>
        </p:nvCxnSpPr>
        <p:spPr>
          <a:xfrm flipV="1">
            <a:off x="6849581" y="3034500"/>
            <a:ext cx="0" cy="465821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ight Arrow 71"/>
          <p:cNvSpPr/>
          <p:nvPr/>
        </p:nvSpPr>
        <p:spPr>
          <a:xfrm>
            <a:off x="5852198" y="3891202"/>
            <a:ext cx="667311" cy="97075"/>
          </a:xfrm>
          <a:prstGeom prst="rightArrow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381230" y="1688973"/>
            <a:ext cx="4458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0000"/>
                </a:solidFill>
              </a:rPr>
              <a:t>Federer</a:t>
            </a:r>
            <a:r>
              <a:rPr lang="en-US" sz="2000" b="1" i="1" dirty="0" smtClean="0"/>
              <a:t> </a:t>
            </a:r>
            <a:r>
              <a:rPr lang="en-US" sz="2000" b="1" i="1" dirty="0" smtClean="0"/>
              <a:t> wins   Aus    Open   again</a:t>
            </a:r>
            <a:endParaRPr lang="en-US" sz="2000" b="1" i="1" dirty="0"/>
          </a:p>
        </p:txBody>
      </p:sp>
      <p:sp>
        <p:nvSpPr>
          <p:cNvPr id="66" name="Rounded Rectangle 65"/>
          <p:cNvSpPr/>
          <p:nvPr/>
        </p:nvSpPr>
        <p:spPr>
          <a:xfrm>
            <a:off x="7347344" y="2331253"/>
            <a:ext cx="471949" cy="7005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8704194" y="2331253"/>
            <a:ext cx="471949" cy="7005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8025769" y="2331253"/>
            <a:ext cx="471949" cy="7005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9382619" y="2331253"/>
            <a:ext cx="471949" cy="7005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ounded Rectangle 69"/>
          <p:cNvSpPr/>
          <p:nvPr/>
        </p:nvSpPr>
        <p:spPr>
          <a:xfrm>
            <a:off x="7347344" y="3496377"/>
            <a:ext cx="471949" cy="9291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8704194" y="3496377"/>
            <a:ext cx="471949" cy="9291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>
            <a:off x="8025769" y="3496377"/>
            <a:ext cx="471949" cy="9291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9382619" y="3496377"/>
            <a:ext cx="471949" cy="9291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/>
          <p:cNvCxnSpPr>
            <a:stCxn id="70" idx="0"/>
          </p:cNvCxnSpPr>
          <p:nvPr/>
        </p:nvCxnSpPr>
        <p:spPr>
          <a:xfrm flipH="1" flipV="1">
            <a:off x="7583318" y="3031803"/>
            <a:ext cx="1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8261744" y="3031803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8940169" y="3031803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9633326" y="3033049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70" idx="3"/>
            <a:endCxn id="74" idx="1"/>
          </p:cNvCxnSpPr>
          <p:nvPr/>
        </p:nvCxnSpPr>
        <p:spPr>
          <a:xfrm>
            <a:off x="7819293" y="3960951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57" idx="3"/>
            <a:endCxn id="70" idx="1"/>
          </p:cNvCxnSpPr>
          <p:nvPr/>
        </p:nvCxnSpPr>
        <p:spPr>
          <a:xfrm flipV="1">
            <a:off x="7085555" y="3960951"/>
            <a:ext cx="261789" cy="39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4" idx="3"/>
            <a:endCxn id="71" idx="1"/>
          </p:cNvCxnSpPr>
          <p:nvPr/>
        </p:nvCxnSpPr>
        <p:spPr>
          <a:xfrm>
            <a:off x="8497718" y="3960951"/>
            <a:ext cx="2064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76" idx="1"/>
          </p:cNvCxnSpPr>
          <p:nvPr/>
        </p:nvCxnSpPr>
        <p:spPr>
          <a:xfrm>
            <a:off x="9176143" y="3960951"/>
            <a:ext cx="2064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 rot="5400000">
            <a:off x="9528732" y="3592964"/>
            <a:ext cx="1342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Decoder States </a:t>
            </a:r>
          </a:p>
        </p:txBody>
      </p:sp>
      <p:sp>
        <p:nvSpPr>
          <p:cNvPr id="73" name="TextBox 72"/>
          <p:cNvSpPr txBox="1"/>
          <p:nvPr/>
        </p:nvSpPr>
        <p:spPr>
          <a:xfrm rot="5400000">
            <a:off x="9423968" y="2468393"/>
            <a:ext cx="1342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Output</a:t>
            </a:r>
          </a:p>
        </p:txBody>
      </p:sp>
      <p:sp>
        <p:nvSpPr>
          <p:cNvPr id="2" name="Rectangle 1"/>
          <p:cNvSpPr/>
          <p:nvPr/>
        </p:nvSpPr>
        <p:spPr>
          <a:xfrm>
            <a:off x="7583319" y="5487662"/>
            <a:ext cx="3158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pple Chancery"/>
                <a:cs typeface="Apple Chancery"/>
              </a:rPr>
              <a:t>Summarization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6893-DCF6-F248-96D9-EFF159621886}" type="slidenum">
              <a:rPr lang="en-US" smtClean="0"/>
              <a:t>10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80963" y="1390910"/>
            <a:ext cx="921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TARGET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97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extLst/>
          </p:nvPr>
        </p:nvSpPr>
        <p:spPr>
          <a:xfrm>
            <a:off x="360088" y="1825625"/>
            <a:ext cx="654274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Decoder state at time step </a:t>
            </a:r>
            <a:r>
              <a:rPr lang="en-US" i="1" dirty="0">
                <a:solidFill>
                  <a:srgbClr val="000000"/>
                </a:solidFill>
              </a:rPr>
              <a:t>t:</a:t>
            </a:r>
          </a:p>
          <a:p>
            <a:r>
              <a:rPr lang="en-US" dirty="0">
                <a:solidFill>
                  <a:srgbClr val="000000"/>
                </a:solidFill>
              </a:rPr>
              <a:t>Encoder state corresponding to word j: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Attention </a:t>
            </a:r>
            <a:r>
              <a:rPr lang="en-US" dirty="0">
                <a:solidFill>
                  <a:srgbClr val="000000"/>
                </a:solidFill>
              </a:rPr>
              <a:t>Weights:</a:t>
            </a:r>
            <a:endParaRPr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Context Vector : </a:t>
            </a:r>
          </a:p>
        </p:txBody>
      </p:sp>
      <p:pic>
        <p:nvPicPr>
          <p:cNvPr id="6" name="Picture 6" descr="h_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8733" y="2787808"/>
            <a:ext cx="649632" cy="433022"/>
          </a:xfrm>
          <a:prstGeom prst="rect">
            <a:avLst/>
          </a:prstGeom>
        </p:spPr>
      </p:pic>
      <p:pic>
        <p:nvPicPr>
          <p:cNvPr id="8" name="Picture 8" descr="at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768568"/>
            <a:ext cx="3985356" cy="1382508"/>
          </a:xfrm>
          <a:prstGeom prst="rect">
            <a:avLst/>
          </a:prstGeom>
        </p:spPr>
      </p:pic>
      <p:pic>
        <p:nvPicPr>
          <p:cNvPr id="10" name="Picture 10" descr="s_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8587" y="1697581"/>
            <a:ext cx="723900" cy="6858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2" descr="d_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3016" y="5863093"/>
            <a:ext cx="3000110" cy="88382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6893-DCF6-F248-96D9-EFF159621886}" type="slidenum">
              <a:rPr lang="en-US" smtClean="0"/>
              <a:t>11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56499" y="2030878"/>
            <a:ext cx="4332301" cy="3898974"/>
            <a:chOff x="7556499" y="2030878"/>
            <a:chExt cx="4332301" cy="3898974"/>
          </a:xfrm>
        </p:grpSpPr>
        <p:sp>
          <p:nvSpPr>
            <p:cNvPr id="13" name="Rectangle 12"/>
            <p:cNvSpPr/>
            <p:nvPr/>
          </p:nvSpPr>
          <p:spPr>
            <a:xfrm>
              <a:off x="10048339" y="2030878"/>
              <a:ext cx="1840461" cy="195162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556499" y="3484010"/>
              <a:ext cx="1870974" cy="195162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661266" y="3647068"/>
              <a:ext cx="410408" cy="733754"/>
            </a:xfrm>
            <a:prstGeom prst="roundRect">
              <a:avLst/>
            </a:prstGeom>
            <a:effectLst>
              <a:innerShdw blurRad="63500" dist="1016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251226" y="3647068"/>
              <a:ext cx="410408" cy="733754"/>
            </a:xfrm>
            <a:prstGeom prst="roundRect">
              <a:avLst/>
            </a:prstGeom>
            <a:effectLst>
              <a:innerShdw blurRad="63500" dist="1016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841186" y="3647068"/>
              <a:ext cx="410408" cy="733754"/>
            </a:xfrm>
            <a:prstGeom prst="roundRect">
              <a:avLst/>
            </a:prstGeom>
            <a:effectLst>
              <a:innerShdw blurRad="63500" dist="1016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>
              <a:stCxn id="15" idx="3"/>
              <a:endCxn id="16" idx="1"/>
            </p:cNvCxnSpPr>
            <p:nvPr/>
          </p:nvCxnSpPr>
          <p:spPr>
            <a:xfrm>
              <a:off x="8071674" y="4013945"/>
              <a:ext cx="179552" cy="0"/>
            </a:xfrm>
            <a:prstGeom prst="straightConnector1">
              <a:avLst/>
            </a:prstGeom>
            <a:ln>
              <a:tailEnd type="triangle"/>
            </a:ln>
            <a:effectLst>
              <a:innerShdw blurRad="63500" dist="1016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6" idx="3"/>
              <a:endCxn id="17" idx="1"/>
            </p:cNvCxnSpPr>
            <p:nvPr/>
          </p:nvCxnSpPr>
          <p:spPr>
            <a:xfrm>
              <a:off x="8661634" y="4013945"/>
              <a:ext cx="179552" cy="0"/>
            </a:xfrm>
            <a:prstGeom prst="straightConnector1">
              <a:avLst/>
            </a:prstGeom>
            <a:ln>
              <a:tailEnd type="triangle"/>
            </a:ln>
            <a:effectLst>
              <a:innerShdw blurRad="63500" dist="1016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/>
            <p:cNvSpPr/>
            <p:nvPr/>
          </p:nvSpPr>
          <p:spPr>
            <a:xfrm>
              <a:off x="7661266" y="4747699"/>
              <a:ext cx="410408" cy="51828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effectLst>
              <a:innerShdw blurRad="63500" dist="1016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8251226" y="4747699"/>
              <a:ext cx="410408" cy="51828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effectLst>
              <a:innerShdw blurRad="63500" dist="1016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841186" y="4747699"/>
              <a:ext cx="410408" cy="51828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effectLst>
              <a:innerShdw blurRad="63500" dist="1016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stCxn id="20" idx="0"/>
              <a:endCxn id="15" idx="2"/>
            </p:cNvCxnSpPr>
            <p:nvPr/>
          </p:nvCxnSpPr>
          <p:spPr>
            <a:xfrm flipV="1">
              <a:off x="7866470" y="4380822"/>
              <a:ext cx="0" cy="366877"/>
            </a:xfrm>
            <a:prstGeom prst="straightConnector1">
              <a:avLst/>
            </a:prstGeom>
            <a:ln>
              <a:tailEnd type="triangle"/>
            </a:ln>
            <a:effectLst>
              <a:innerShdw blurRad="63500" dist="1016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1" idx="0"/>
              <a:endCxn id="16" idx="2"/>
            </p:cNvCxnSpPr>
            <p:nvPr/>
          </p:nvCxnSpPr>
          <p:spPr>
            <a:xfrm flipV="1">
              <a:off x="8456430" y="4380822"/>
              <a:ext cx="0" cy="366877"/>
            </a:xfrm>
            <a:prstGeom prst="straightConnector1">
              <a:avLst/>
            </a:prstGeom>
            <a:ln>
              <a:tailEnd type="triangle"/>
            </a:ln>
            <a:effectLst>
              <a:innerShdw blurRad="63500" dist="1016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2" idx="0"/>
              <a:endCxn id="17" idx="2"/>
            </p:cNvCxnSpPr>
            <p:nvPr/>
          </p:nvCxnSpPr>
          <p:spPr>
            <a:xfrm flipV="1">
              <a:off x="9046390" y="4380822"/>
              <a:ext cx="0" cy="366877"/>
            </a:xfrm>
            <a:prstGeom prst="straightConnector1">
              <a:avLst/>
            </a:prstGeom>
            <a:ln>
              <a:tailEnd type="triangle"/>
            </a:ln>
            <a:effectLst>
              <a:innerShdw blurRad="63500" dist="1016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764287" y="5565272"/>
              <a:ext cx="1384286" cy="364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i="1" dirty="0"/>
                <a:t>Encoder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7567830" y="2404271"/>
              <a:ext cx="1885305" cy="665261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762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>
                  <a:solidFill>
                    <a:srgbClr val="000000"/>
                  </a:solidFill>
                </a:rPr>
                <a:t>Attention Mechanism</a:t>
              </a:r>
            </a:p>
          </p:txBody>
        </p:sp>
        <p:cxnSp>
          <p:nvCxnSpPr>
            <p:cNvPr id="28" name="Straight Arrow Connector 27"/>
            <p:cNvCxnSpPr>
              <a:stCxn id="15" idx="0"/>
              <a:endCxn id="27" idx="2"/>
            </p:cNvCxnSpPr>
            <p:nvPr/>
          </p:nvCxnSpPr>
          <p:spPr>
            <a:xfrm flipV="1">
              <a:off x="7866470" y="3069532"/>
              <a:ext cx="644013" cy="577536"/>
            </a:xfrm>
            <a:prstGeom prst="straightConnector1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6" idx="0"/>
              <a:endCxn id="27" idx="2"/>
            </p:cNvCxnSpPr>
            <p:nvPr/>
          </p:nvCxnSpPr>
          <p:spPr>
            <a:xfrm flipV="1">
              <a:off x="8456430" y="3069532"/>
              <a:ext cx="54053" cy="577536"/>
            </a:xfrm>
            <a:prstGeom prst="straightConnector1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7" idx="0"/>
              <a:endCxn id="27" idx="2"/>
            </p:cNvCxnSpPr>
            <p:nvPr/>
          </p:nvCxnSpPr>
          <p:spPr>
            <a:xfrm flipH="1" flipV="1">
              <a:off x="8510483" y="3069532"/>
              <a:ext cx="535907" cy="577536"/>
            </a:xfrm>
            <a:prstGeom prst="straightConnector1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/>
            <p:cNvSpPr/>
            <p:nvPr/>
          </p:nvSpPr>
          <p:spPr>
            <a:xfrm>
              <a:off x="10143295" y="2134927"/>
              <a:ext cx="410408" cy="55322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innerShdw blurRad="63500" dist="1016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0143113" y="3056016"/>
              <a:ext cx="410408" cy="73375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innerShdw blurRad="63500" dist="1016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>
              <a:stCxn id="32" idx="0"/>
            </p:cNvCxnSpPr>
            <p:nvPr/>
          </p:nvCxnSpPr>
          <p:spPr>
            <a:xfrm flipV="1">
              <a:off x="10348318" y="2688155"/>
              <a:ext cx="0" cy="367862"/>
            </a:xfrm>
            <a:prstGeom prst="straightConnector1">
              <a:avLst/>
            </a:prstGeom>
            <a:ln>
              <a:tailEnd type="triangle"/>
            </a:ln>
            <a:effectLst>
              <a:innerShdw blurRad="63500" dist="1016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ight Arrow 33"/>
            <p:cNvSpPr/>
            <p:nvPr/>
          </p:nvSpPr>
          <p:spPr>
            <a:xfrm>
              <a:off x="9453135" y="2681121"/>
              <a:ext cx="580295" cy="76661"/>
            </a:xfrm>
            <a:prstGeom prst="rightArrow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  <a:effectLst>
              <a:innerShdw blurRad="63500" dist="1016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447214" y="4052720"/>
              <a:ext cx="1334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solidFill>
                    <a:srgbClr val="000000"/>
                  </a:solidFill>
                </a:rPr>
                <a:t>Decoder</a:t>
              </a:r>
              <a:endParaRPr lang="en-US" sz="2400" i="1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10781174" y="2132796"/>
              <a:ext cx="410408" cy="55322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innerShdw blurRad="63500" dist="1016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1371134" y="2132796"/>
              <a:ext cx="410408" cy="55322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innerShdw blurRad="63500" dist="1016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10781174" y="3052902"/>
              <a:ext cx="410408" cy="73375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innerShdw blurRad="63500" dist="1016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11371134" y="3052902"/>
              <a:ext cx="410408" cy="73375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innerShdw blurRad="63500" dist="1016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>
              <a:stCxn id="38" idx="0"/>
            </p:cNvCxnSpPr>
            <p:nvPr/>
          </p:nvCxnSpPr>
          <p:spPr>
            <a:xfrm flipH="1" flipV="1">
              <a:off x="10986377" y="2686025"/>
              <a:ext cx="1" cy="366877"/>
            </a:xfrm>
            <a:prstGeom prst="straightConnector1">
              <a:avLst/>
            </a:prstGeom>
            <a:ln>
              <a:tailEnd type="triangle"/>
            </a:ln>
            <a:effectLst>
              <a:innerShdw blurRad="63500" dist="1016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11576338" y="2686025"/>
              <a:ext cx="0" cy="366877"/>
            </a:xfrm>
            <a:prstGeom prst="straightConnector1">
              <a:avLst/>
            </a:prstGeom>
            <a:ln>
              <a:tailEnd type="triangle"/>
            </a:ln>
            <a:effectLst>
              <a:innerShdw blurRad="63500" dist="1016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8" idx="3"/>
              <a:endCxn id="39" idx="1"/>
            </p:cNvCxnSpPr>
            <p:nvPr/>
          </p:nvCxnSpPr>
          <p:spPr>
            <a:xfrm>
              <a:off x="11191582" y="3419779"/>
              <a:ext cx="179552" cy="0"/>
            </a:xfrm>
            <a:prstGeom prst="straightConnector1">
              <a:avLst/>
            </a:prstGeom>
            <a:ln>
              <a:tailEnd type="triangle"/>
            </a:ln>
            <a:effectLst>
              <a:innerShdw blurRad="63500" dist="1016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2" idx="3"/>
              <a:endCxn id="38" idx="1"/>
            </p:cNvCxnSpPr>
            <p:nvPr/>
          </p:nvCxnSpPr>
          <p:spPr>
            <a:xfrm flipV="1">
              <a:off x="10553521" y="3419779"/>
              <a:ext cx="227652" cy="31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155702"/>
              </p:ext>
            </p:extLst>
          </p:nvPr>
        </p:nvGraphicFramePr>
        <p:xfrm>
          <a:off x="5620502" y="3344863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6" name="Equation" r:id="rId8" imgW="114300" imgH="165100" progId="Equation.3">
                  <p:embed/>
                </p:oleObj>
              </mc:Choice>
              <mc:Fallback>
                <p:oleObj name="Equation" r:id="rId8" imgW="114300" imgH="1651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20502" y="3344863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43"/>
          <p:cNvSpPr/>
          <p:nvPr/>
        </p:nvSpPr>
        <p:spPr>
          <a:xfrm>
            <a:off x="5617892" y="1897529"/>
            <a:ext cx="460562" cy="4276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718483" y="2776838"/>
            <a:ext cx="470950" cy="4290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928323" y="3808896"/>
            <a:ext cx="460562" cy="4276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838200" y="170892"/>
            <a:ext cx="10515600" cy="1325563"/>
          </a:xfrm>
        </p:spPr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Some Basic Notation</a:t>
            </a:r>
          </a:p>
        </p:txBody>
      </p:sp>
      <p:cxnSp>
        <p:nvCxnSpPr>
          <p:cNvPr id="84" name="Straight Connector 83"/>
          <p:cNvCxnSpPr/>
          <p:nvPr/>
        </p:nvCxnSpPr>
        <p:spPr>
          <a:xfrm>
            <a:off x="6917738" y="1380486"/>
            <a:ext cx="12273" cy="512564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ight Arrow 84"/>
          <p:cNvSpPr/>
          <p:nvPr/>
        </p:nvSpPr>
        <p:spPr>
          <a:xfrm>
            <a:off x="3210658" y="5575381"/>
            <a:ext cx="667311" cy="97075"/>
          </a:xfrm>
          <a:prstGeom prst="rightArrow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698292" y="4380822"/>
            <a:ext cx="22131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(Probabilities)</a:t>
            </a:r>
            <a:endParaRPr lang="en-US" sz="28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55" y="5863093"/>
            <a:ext cx="549354" cy="57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1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85" grpId="0" animBg="1"/>
      <p:bldP spid="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6893-DCF6-F248-96D9-EFF159621886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87985" y="3019481"/>
            <a:ext cx="9197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Comic Sans MS" charset="0"/>
                <a:ea typeface="Comic Sans MS" charset="0"/>
                <a:cs typeface="Comic Sans MS" charset="0"/>
              </a:rPr>
              <a:t>Case Study</a:t>
            </a:r>
            <a:r>
              <a:rPr lang="en-US" sz="4000" dirty="0">
                <a:latin typeface="Comic Sans MS" charset="0"/>
                <a:ea typeface="Comic Sans MS" charset="0"/>
                <a:cs typeface="Comic Sans MS" charset="0"/>
              </a:rPr>
              <a:t>: Wikipedia Biographies</a:t>
            </a:r>
          </a:p>
        </p:txBody>
      </p:sp>
    </p:spTree>
    <p:extLst>
      <p:ext uri="{BB962C8B-B14F-4D97-AF65-F5344CB8AC3E}">
        <p14:creationId xmlns:p14="http://schemas.microsoft.com/office/powerpoint/2010/main" val="157490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>
            <p:extLst/>
          </p:nvPr>
        </p:nvSpPr>
        <p:spPr>
          <a:xfrm>
            <a:off x="3918210" y="1468872"/>
            <a:ext cx="8016307" cy="104913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t"/>
          <a:lstStyle/>
          <a:p>
            <a:pPr algn="just"/>
            <a:r>
              <a:rPr lang="en-US" sz="2700" dirty="0">
                <a:solidFill>
                  <a:srgbClr val="000000"/>
                </a:solidFill>
              </a:rPr>
              <a:t>Matthew Paige Damon (born October 8, 1970) is an American actor, film producer, and screenwriter. </a:t>
            </a:r>
            <a:endParaRPr lang="en-US" sz="2700" dirty="0"/>
          </a:p>
        </p:txBody>
      </p:sp>
      <p:grpSp>
        <p:nvGrpSpPr>
          <p:cNvPr id="3" name="Group 2"/>
          <p:cNvGrpSpPr/>
          <p:nvPr/>
        </p:nvGrpSpPr>
        <p:grpSpPr>
          <a:xfrm>
            <a:off x="266480" y="2856669"/>
            <a:ext cx="3016366" cy="2954970"/>
            <a:chOff x="431371" y="164637"/>
            <a:chExt cx="6528725" cy="6525915"/>
          </a:xfrm>
        </p:grpSpPr>
        <p:pic>
          <p:nvPicPr>
            <p:cNvPr id="7" name="Picture 6" descr="Screen Shot 2017-06-27 at 7.22.08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371" y="2276872"/>
              <a:ext cx="6528725" cy="4413680"/>
            </a:xfrm>
            <a:prstGeom prst="rect">
              <a:avLst/>
            </a:prstGeom>
          </p:spPr>
        </p:pic>
        <p:pic>
          <p:nvPicPr>
            <p:cNvPr id="8" name="Picture 7" descr="Screen Shot 2017-06-27 at 7.21.45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563" y="164637"/>
              <a:ext cx="2208245" cy="2142747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3852471" y="4027540"/>
            <a:ext cx="80163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" charset="0"/>
              </a:rPr>
              <a:t>[Born] </a:t>
            </a:r>
            <a:r>
              <a:rPr lang="en-US" sz="2400" dirty="0" smtClean="0">
                <a:latin typeface="Arial" charset="0"/>
              </a:rPr>
              <a:t>Matthew Paige Damon October 8 1970 age 46 Cambridge Massachusetts U.S. </a:t>
            </a:r>
            <a:r>
              <a:rPr lang="en-US" sz="2400" b="1" dirty="0" smtClean="0">
                <a:solidFill>
                  <a:srgbClr val="7030A0"/>
                </a:solidFill>
                <a:latin typeface="Arial" charset="0"/>
              </a:rPr>
              <a:t>[Residence] </a:t>
            </a:r>
            <a:r>
              <a:rPr lang="en-US" sz="2400" dirty="0" smtClean="0">
                <a:latin typeface="Arial" charset="0"/>
              </a:rPr>
              <a:t>Pacific Palisades California U.S. </a:t>
            </a:r>
            <a:r>
              <a:rPr lang="en-US" sz="2400" b="1" dirty="0" smtClean="0">
                <a:solidFill>
                  <a:srgbClr val="7030A0"/>
                </a:solidFill>
                <a:latin typeface="Arial" charset="0"/>
              </a:rPr>
              <a:t>[Alma mater] </a:t>
            </a:r>
            <a:r>
              <a:rPr lang="en-US" sz="2400" dirty="0" smtClean="0">
                <a:latin typeface="Arial" charset="0"/>
              </a:rPr>
              <a:t>Harvard University </a:t>
            </a:r>
            <a:r>
              <a:rPr lang="en-US" sz="2400" b="1" dirty="0" smtClean="0">
                <a:solidFill>
                  <a:srgbClr val="7030A0"/>
                </a:solidFill>
                <a:latin typeface="Arial" charset="0"/>
              </a:rPr>
              <a:t>[Occupation]</a:t>
            </a:r>
            <a:r>
              <a:rPr lang="en-US" sz="2400" b="1" dirty="0" smtClean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Actor filmmaker screenwriter </a:t>
            </a:r>
            <a:r>
              <a:rPr lang="mr-IN" sz="2400" dirty="0" smtClean="0">
                <a:latin typeface="Arial" charset="0"/>
              </a:rPr>
              <a:t>…</a:t>
            </a:r>
            <a:r>
              <a:rPr lang="en-US" sz="2400" dirty="0" smtClean="0">
                <a:latin typeface="Arial" charset="0"/>
              </a:rPr>
              <a:t>.. </a:t>
            </a:r>
            <a:endParaRPr lang="en-US" sz="2400" b="0" i="0" dirty="0"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5849" y="3034494"/>
            <a:ext cx="2713220" cy="614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ENCODE-ATTEND-DECODE</a:t>
            </a:r>
            <a:endParaRPr lang="en-US" dirty="0"/>
          </a:p>
        </p:txBody>
      </p:sp>
      <p:sp>
        <p:nvSpPr>
          <p:cNvPr id="6" name="Up Arrow 5"/>
          <p:cNvSpPr/>
          <p:nvPr/>
        </p:nvSpPr>
        <p:spPr>
          <a:xfrm>
            <a:off x="7682459" y="3813101"/>
            <a:ext cx="178165" cy="2144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7664035" y="2712835"/>
            <a:ext cx="178165" cy="21443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3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4"/>
          <p:cNvCxnSpPr/>
          <p:nvPr/>
        </p:nvCxnSpPr>
        <p:spPr>
          <a:xfrm>
            <a:off x="959429" y="3044958"/>
            <a:ext cx="0" cy="7680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8011211" y="260648"/>
            <a:ext cx="3845429" cy="5184576"/>
          </a:xfrm>
          <a:prstGeom prst="roundRect">
            <a:avLst/>
          </a:prstGeom>
          <a:solidFill>
            <a:schemeClr val="accent3">
              <a:lumMod val="40000"/>
              <a:lumOff val="60000"/>
              <a:alpha val="3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380990" indent="-38099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Basic </a:t>
            </a:r>
            <a:r>
              <a:rPr lang="en-US" sz="2400" b="1" dirty="0">
                <a:solidFill>
                  <a:srgbClr val="000000"/>
                </a:solidFill>
              </a:rPr>
              <a:t>Encode-Attend-Decode</a:t>
            </a:r>
            <a:r>
              <a:rPr lang="en-US" sz="2400" dirty="0">
                <a:solidFill>
                  <a:srgbClr val="000000"/>
                </a:solidFill>
              </a:rPr>
              <a:t> Model</a:t>
            </a:r>
          </a:p>
          <a:p>
            <a:pPr marL="380990" indent="-380990">
              <a:buFont typeface="Arial"/>
              <a:buChar char="•"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380990" indent="-38099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Too </a:t>
            </a:r>
            <a:r>
              <a:rPr lang="en-US" sz="2400" b="1" dirty="0" smtClean="0">
                <a:solidFill>
                  <a:srgbClr val="000000"/>
                </a:solidFill>
              </a:rPr>
              <a:t>generic</a:t>
            </a:r>
            <a:r>
              <a:rPr lang="en-US" sz="2400" dirty="0" smtClean="0">
                <a:solidFill>
                  <a:srgbClr val="000000"/>
                </a:solidFill>
              </a:rPr>
              <a:t>!</a:t>
            </a:r>
          </a:p>
          <a:p>
            <a:pPr marL="380990" indent="-38099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380990" indent="-38099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Unable to </a:t>
            </a:r>
            <a:r>
              <a:rPr lang="en-US" sz="2400" b="1" dirty="0" smtClean="0">
                <a:solidFill>
                  <a:srgbClr val="000000"/>
                </a:solidFill>
              </a:rPr>
              <a:t>exploit structure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7381" y="260648"/>
            <a:ext cx="864096" cy="3840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</a:rPr>
              <a:t>Matt</a:t>
            </a:r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7381" y="836712"/>
            <a:ext cx="864096" cy="3840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Damon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6" idx="2"/>
            <a:endCxn id="7" idx="0"/>
          </p:cNvCxnSpPr>
          <p:nvPr/>
        </p:nvCxnSpPr>
        <p:spPr>
          <a:xfrm>
            <a:off x="959429" y="644691"/>
            <a:ext cx="0" cy="192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27381" y="1412776"/>
            <a:ext cx="864096" cy="3840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</a:rPr>
              <a:t>Oct</a:t>
            </a:r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7381" y="1988840"/>
            <a:ext cx="864096" cy="3840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</a:rPr>
              <a:t>8</a:t>
            </a:r>
            <a:endParaRPr lang="en-US" sz="19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11" idx="2"/>
            <a:endCxn id="12" idx="0"/>
          </p:cNvCxnSpPr>
          <p:nvPr/>
        </p:nvCxnSpPr>
        <p:spPr>
          <a:xfrm>
            <a:off x="959429" y="1796819"/>
            <a:ext cx="0" cy="192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27381" y="2564904"/>
            <a:ext cx="864096" cy="3840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</a:rPr>
              <a:t>1970</a:t>
            </a:r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7381" y="3140968"/>
            <a:ext cx="864096" cy="3840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U.S.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14" idx="2"/>
            <a:endCxn id="15" idx="0"/>
          </p:cNvCxnSpPr>
          <p:nvPr/>
        </p:nvCxnSpPr>
        <p:spPr>
          <a:xfrm>
            <a:off x="959429" y="2948947"/>
            <a:ext cx="0" cy="192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527381" y="4293096"/>
            <a:ext cx="864096" cy="3840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</a:rPr>
              <a:t>actor</a:t>
            </a:r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27381" y="4869160"/>
            <a:ext cx="864096" cy="3840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filmmaker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>
            <a:stCxn id="17" idx="2"/>
            <a:endCxn id="18" idx="0"/>
          </p:cNvCxnSpPr>
          <p:nvPr/>
        </p:nvCxnSpPr>
        <p:spPr>
          <a:xfrm>
            <a:off x="959429" y="4677139"/>
            <a:ext cx="0" cy="192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2"/>
            <a:endCxn id="11" idx="0"/>
          </p:cNvCxnSpPr>
          <p:nvPr/>
        </p:nvCxnSpPr>
        <p:spPr>
          <a:xfrm>
            <a:off x="959429" y="1220755"/>
            <a:ext cx="0" cy="192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2"/>
            <a:endCxn id="14" idx="0"/>
          </p:cNvCxnSpPr>
          <p:nvPr/>
        </p:nvCxnSpPr>
        <p:spPr>
          <a:xfrm>
            <a:off x="959429" y="2372883"/>
            <a:ext cx="0" cy="192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527381" y="5445224"/>
            <a:ext cx="864096" cy="3840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screen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27381" y="6021288"/>
            <a:ext cx="864096" cy="3840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writer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>
            <a:stCxn id="27" idx="2"/>
            <a:endCxn id="28" idx="0"/>
          </p:cNvCxnSpPr>
          <p:nvPr/>
        </p:nvCxnSpPr>
        <p:spPr>
          <a:xfrm>
            <a:off x="959429" y="5829267"/>
            <a:ext cx="0" cy="192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7" idx="0"/>
          </p:cNvCxnSpPr>
          <p:nvPr/>
        </p:nvCxnSpPr>
        <p:spPr>
          <a:xfrm>
            <a:off x="959429" y="5253203"/>
            <a:ext cx="0" cy="192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40738" y="3704643"/>
            <a:ext cx="414443" cy="4154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is-IS" sz="1900" dirty="0"/>
              <a:t>…</a:t>
            </a:r>
            <a:endParaRPr lang="en-US" sz="1900" dirty="0"/>
          </a:p>
        </p:txBody>
      </p:sp>
      <p:grpSp>
        <p:nvGrpSpPr>
          <p:cNvPr id="89" name="Group 88"/>
          <p:cNvGrpSpPr/>
          <p:nvPr/>
        </p:nvGrpSpPr>
        <p:grpSpPr>
          <a:xfrm>
            <a:off x="5519936" y="932722"/>
            <a:ext cx="2112235" cy="2112235"/>
            <a:chOff x="5148064" y="627534"/>
            <a:chExt cx="1584176" cy="1584176"/>
          </a:xfrm>
        </p:grpSpPr>
        <p:sp>
          <p:nvSpPr>
            <p:cNvPr id="90" name="Rounded Rectangle 89"/>
            <p:cNvSpPr/>
            <p:nvPr/>
          </p:nvSpPr>
          <p:spPr>
            <a:xfrm rot="16200000">
              <a:off x="4968044" y="1743658"/>
              <a:ext cx="648072" cy="28803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ounded Rectangle 90"/>
            <p:cNvSpPr/>
            <p:nvPr/>
          </p:nvSpPr>
          <p:spPr>
            <a:xfrm rot="16200000">
              <a:off x="5400092" y="1743658"/>
              <a:ext cx="648072" cy="28803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ounded Rectangle 91"/>
            <p:cNvSpPr/>
            <p:nvPr/>
          </p:nvSpPr>
          <p:spPr>
            <a:xfrm rot="16200000">
              <a:off x="5832140" y="1743658"/>
              <a:ext cx="648072" cy="28803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Arrow Connector 92"/>
            <p:cNvCxnSpPr>
              <a:stCxn id="91" idx="2"/>
              <a:endCxn id="92" idx="0"/>
            </p:cNvCxnSpPr>
            <p:nvPr/>
          </p:nvCxnSpPr>
          <p:spPr>
            <a:xfrm rot="16200000">
              <a:off x="5940152" y="1815666"/>
              <a:ext cx="0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90" idx="2"/>
              <a:endCxn id="91" idx="0"/>
            </p:cNvCxnSpPr>
            <p:nvPr/>
          </p:nvCxnSpPr>
          <p:spPr>
            <a:xfrm rot="16200000">
              <a:off x="5508104" y="1815666"/>
              <a:ext cx="0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 rot="16200000">
              <a:off x="5400092" y="807554"/>
              <a:ext cx="648072" cy="2880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ounded Rectangle 95"/>
            <p:cNvSpPr/>
            <p:nvPr/>
          </p:nvSpPr>
          <p:spPr>
            <a:xfrm rot="16200000">
              <a:off x="4968044" y="807554"/>
              <a:ext cx="648072" cy="2880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ounded Rectangle 96"/>
            <p:cNvSpPr/>
            <p:nvPr/>
          </p:nvSpPr>
          <p:spPr>
            <a:xfrm rot="16200000">
              <a:off x="5832140" y="807554"/>
              <a:ext cx="648072" cy="2880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Arrow Connector 97"/>
            <p:cNvCxnSpPr>
              <a:stCxn id="90" idx="3"/>
              <a:endCxn id="96" idx="1"/>
            </p:cNvCxnSpPr>
            <p:nvPr/>
          </p:nvCxnSpPr>
          <p:spPr>
            <a:xfrm rot="16200000">
              <a:off x="5148064" y="1419622"/>
              <a:ext cx="2880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92" idx="3"/>
              <a:endCxn id="97" idx="1"/>
            </p:cNvCxnSpPr>
            <p:nvPr/>
          </p:nvCxnSpPr>
          <p:spPr>
            <a:xfrm rot="16200000">
              <a:off x="6012160" y="1419622"/>
              <a:ext cx="2880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96" idx="2"/>
              <a:endCxn id="95" idx="0"/>
            </p:cNvCxnSpPr>
            <p:nvPr/>
          </p:nvCxnSpPr>
          <p:spPr>
            <a:xfrm>
              <a:off x="5436096" y="951570"/>
              <a:ext cx="14401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95" idx="2"/>
              <a:endCxn id="97" idx="0"/>
            </p:cNvCxnSpPr>
            <p:nvPr/>
          </p:nvCxnSpPr>
          <p:spPr>
            <a:xfrm>
              <a:off x="5868144" y="951570"/>
              <a:ext cx="14401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91" idx="3"/>
              <a:endCxn id="95" idx="1"/>
            </p:cNvCxnSpPr>
            <p:nvPr/>
          </p:nvCxnSpPr>
          <p:spPr>
            <a:xfrm flipV="1">
              <a:off x="5724128" y="1275606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ounded Rectangle 102"/>
            <p:cNvSpPr/>
            <p:nvPr/>
          </p:nvSpPr>
          <p:spPr>
            <a:xfrm rot="16200000">
              <a:off x="6264188" y="1743658"/>
              <a:ext cx="648072" cy="28803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Arrow Connector 103"/>
            <p:cNvCxnSpPr>
              <a:endCxn id="103" idx="0"/>
            </p:cNvCxnSpPr>
            <p:nvPr/>
          </p:nvCxnSpPr>
          <p:spPr>
            <a:xfrm rot="16200000">
              <a:off x="6372200" y="1815666"/>
              <a:ext cx="0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ounded Rectangle 104"/>
            <p:cNvSpPr/>
            <p:nvPr/>
          </p:nvSpPr>
          <p:spPr>
            <a:xfrm rot="16200000">
              <a:off x="6264188" y="807554"/>
              <a:ext cx="648072" cy="2880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Arrow Connector 105"/>
            <p:cNvCxnSpPr>
              <a:stCxn id="103" idx="3"/>
              <a:endCxn id="105" idx="1"/>
            </p:cNvCxnSpPr>
            <p:nvPr/>
          </p:nvCxnSpPr>
          <p:spPr>
            <a:xfrm rot="16200000">
              <a:off x="6444208" y="1419622"/>
              <a:ext cx="2880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endCxn id="105" idx="0"/>
            </p:cNvCxnSpPr>
            <p:nvPr/>
          </p:nvCxnSpPr>
          <p:spPr>
            <a:xfrm>
              <a:off x="6300192" y="951570"/>
              <a:ext cx="14401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Rounded Rectangle 108"/>
          <p:cNvSpPr/>
          <p:nvPr/>
        </p:nvSpPr>
        <p:spPr>
          <a:xfrm rot="5400000">
            <a:off x="2783632" y="3284984"/>
            <a:ext cx="2304256" cy="48005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Attention</a:t>
            </a:r>
          </a:p>
        </p:txBody>
      </p:sp>
      <p:cxnSp>
        <p:nvCxnSpPr>
          <p:cNvPr id="111" name="Straight Arrow Connector 110"/>
          <p:cNvCxnSpPr>
            <a:stCxn id="6" idx="3"/>
            <a:endCxn id="109" idx="2"/>
          </p:cNvCxnSpPr>
          <p:nvPr/>
        </p:nvCxnSpPr>
        <p:spPr>
          <a:xfrm>
            <a:off x="1391477" y="452669"/>
            <a:ext cx="2304256" cy="30723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2" idx="3"/>
            <a:endCxn id="109" idx="2"/>
          </p:cNvCxnSpPr>
          <p:nvPr/>
        </p:nvCxnSpPr>
        <p:spPr>
          <a:xfrm>
            <a:off x="1391477" y="2180862"/>
            <a:ext cx="2304256" cy="13441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15" idx="3"/>
            <a:endCxn id="109" idx="2"/>
          </p:cNvCxnSpPr>
          <p:nvPr/>
        </p:nvCxnSpPr>
        <p:spPr>
          <a:xfrm>
            <a:off x="1391477" y="3332990"/>
            <a:ext cx="2304256" cy="192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18" idx="3"/>
            <a:endCxn id="109" idx="2"/>
          </p:cNvCxnSpPr>
          <p:nvPr/>
        </p:nvCxnSpPr>
        <p:spPr>
          <a:xfrm flipV="1">
            <a:off x="1391477" y="3525011"/>
            <a:ext cx="2304256" cy="15361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28" idx="3"/>
            <a:endCxn id="109" idx="2"/>
          </p:cNvCxnSpPr>
          <p:nvPr/>
        </p:nvCxnSpPr>
        <p:spPr>
          <a:xfrm flipV="1">
            <a:off x="1391477" y="3525011"/>
            <a:ext cx="2304256" cy="26882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132"/>
          <p:cNvCxnSpPr>
            <a:stCxn id="109" idx="0"/>
            <a:endCxn id="91" idx="1"/>
          </p:cNvCxnSpPr>
          <p:nvPr/>
        </p:nvCxnSpPr>
        <p:spPr>
          <a:xfrm flipV="1">
            <a:off x="4175787" y="3044958"/>
            <a:ext cx="2112235" cy="480053"/>
          </a:xfrm>
          <a:prstGeom prst="bentConnector2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332915" y="234598"/>
            <a:ext cx="2781717" cy="67710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dirty="0" smtClean="0"/>
              <a:t>Matt Damon born on Oct 8</a:t>
            </a:r>
          </a:p>
          <a:p>
            <a:r>
              <a:rPr lang="en-US" dirty="0" smtClean="0"/>
              <a:t> </a:t>
            </a:r>
            <a:r>
              <a:rPr lang="en-US" dirty="0"/>
              <a:t>is an American actor</a:t>
            </a:r>
            <a:r>
              <a:rPr lang="is-IS" dirty="0"/>
              <a:t>…</a:t>
            </a:r>
            <a:r>
              <a:rPr lang="en-US" dirty="0"/>
              <a:t> </a:t>
            </a:r>
          </a:p>
        </p:txBody>
      </p:sp>
      <p:sp>
        <p:nvSpPr>
          <p:cNvPr id="76" name="TextBox 75"/>
          <p:cNvSpPr txBox="1"/>
          <p:nvPr/>
        </p:nvSpPr>
        <p:spPr>
          <a:xfrm rot="5400000">
            <a:off x="-451087" y="2995660"/>
            <a:ext cx="1464497" cy="5539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Encoder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157858" y="4677139"/>
            <a:ext cx="1668830" cy="5539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Attention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358586" y="3140968"/>
            <a:ext cx="1502969" cy="5539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Decoder</a:t>
            </a:r>
          </a:p>
        </p:txBody>
      </p:sp>
      <p:cxnSp>
        <p:nvCxnSpPr>
          <p:cNvPr id="83" name="Straight Arrow Connector 82"/>
          <p:cNvCxnSpPr>
            <a:stCxn id="27" idx="3"/>
            <a:endCxn id="109" idx="2"/>
          </p:cNvCxnSpPr>
          <p:nvPr/>
        </p:nvCxnSpPr>
        <p:spPr>
          <a:xfrm flipV="1">
            <a:off x="1391477" y="3525011"/>
            <a:ext cx="2304256" cy="21122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17" idx="3"/>
            <a:endCxn id="109" idx="2"/>
          </p:cNvCxnSpPr>
          <p:nvPr/>
        </p:nvCxnSpPr>
        <p:spPr>
          <a:xfrm flipV="1">
            <a:off x="1391477" y="3525011"/>
            <a:ext cx="2304256" cy="9601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14" idx="3"/>
            <a:endCxn id="109" idx="2"/>
          </p:cNvCxnSpPr>
          <p:nvPr/>
        </p:nvCxnSpPr>
        <p:spPr>
          <a:xfrm>
            <a:off x="1391477" y="2756926"/>
            <a:ext cx="2304256" cy="7680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11" idx="3"/>
            <a:endCxn id="109" idx="2"/>
          </p:cNvCxnSpPr>
          <p:nvPr/>
        </p:nvCxnSpPr>
        <p:spPr>
          <a:xfrm>
            <a:off x="1391477" y="1604798"/>
            <a:ext cx="2304256" cy="19202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7" idx="3"/>
            <a:endCxn id="109" idx="2"/>
          </p:cNvCxnSpPr>
          <p:nvPr/>
        </p:nvCxnSpPr>
        <p:spPr>
          <a:xfrm>
            <a:off x="1391477" y="1028734"/>
            <a:ext cx="2304256" cy="24962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6893-DCF6-F248-96D9-EFF159621886}" type="slidenum">
              <a:rPr lang="en-US" smtClean="0"/>
              <a:t>14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71" y="3606495"/>
            <a:ext cx="549354" cy="573239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85504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948A376-7811-4D00-9779-13B1F094B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6893-DCF6-F248-96D9-EFF159621886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 descr="Screen Shot 2017-06-27 at 7.21.45 PM.png">
            <a:extLst>
              <a:ext uri="{FF2B5EF4-FFF2-40B4-BE49-F238E27FC236}">
                <a16:creationId xmlns:a16="http://schemas.microsoft.com/office/drawing/2014/main" xmlns="" id="{EA234357-0DF7-41AE-8FF2-2A0EEC869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563" y="327923"/>
            <a:ext cx="2208245" cy="2142747"/>
          </a:xfrm>
          <a:prstGeom prst="rect">
            <a:avLst/>
          </a:prstGeom>
        </p:spPr>
      </p:pic>
      <p:pic>
        <p:nvPicPr>
          <p:cNvPr id="5" name="Picture 4" descr="Screen Shot 2017-06-27 at 7.22.08 PM.png">
            <a:extLst>
              <a:ext uri="{FF2B5EF4-FFF2-40B4-BE49-F238E27FC236}">
                <a16:creationId xmlns:a16="http://schemas.microsoft.com/office/drawing/2014/main" xmlns="" id="{118D074B-95F6-4B32-8B2A-32B0AC67D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1" y="2440158"/>
            <a:ext cx="6528725" cy="441368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2F9A7CE-05A9-4238-B678-2D823FD2E5C1}"/>
              </a:ext>
            </a:extLst>
          </p:cNvPr>
          <p:cNvSpPr/>
          <p:nvPr>
            <p:extLst/>
          </p:nvPr>
        </p:nvSpPr>
        <p:spPr>
          <a:xfrm>
            <a:off x="7041281" y="2830299"/>
            <a:ext cx="5039883" cy="192021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t"/>
          <a:lstStyle/>
          <a:p>
            <a:pPr algn="just"/>
            <a:r>
              <a:rPr lang="en-US" sz="2700" dirty="0">
                <a:solidFill>
                  <a:srgbClr val="000000"/>
                </a:solidFill>
              </a:rPr>
              <a:t>Matthew Paige Damon (born October 8, 1970) is an American actor, film producer, and screenwriter. </a:t>
            </a:r>
            <a:endParaRPr lang="en-US" sz="27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71" y="2444320"/>
            <a:ext cx="6455829" cy="4413680"/>
          </a:xfrm>
          <a:prstGeom prst="rect">
            <a:avLst/>
          </a:prstGeom>
        </p:spPr>
      </p:pic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xmlns="" id="{B3908131-9287-4FC4-A6BF-AADD18EB6964}"/>
              </a:ext>
            </a:extLst>
          </p:cNvPr>
          <p:cNvSpPr/>
          <p:nvPr/>
        </p:nvSpPr>
        <p:spPr>
          <a:xfrm>
            <a:off x="7269516" y="332085"/>
            <a:ext cx="4618181" cy="20336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rgbClr val="000000"/>
                </a:solidFill>
              </a:rPr>
              <a:t>Matthew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371" y="2448483"/>
            <a:ext cx="6455829" cy="4413679"/>
          </a:xfrm>
          <a:prstGeom prst="rect">
            <a:avLst/>
          </a:prstGeom>
        </p:spPr>
      </p:pic>
      <p:sp>
        <p:nvSpPr>
          <p:cNvPr id="10" name="Rectangle: Rounded Corners 2">
            <a:extLst>
              <a:ext uri="{FF2B5EF4-FFF2-40B4-BE49-F238E27FC236}">
                <a16:creationId xmlns:a16="http://schemas.microsoft.com/office/drawing/2014/main" xmlns="" id="{B3908131-9287-4FC4-A6BF-AADD18EB6964}"/>
              </a:ext>
            </a:extLst>
          </p:cNvPr>
          <p:cNvSpPr/>
          <p:nvPr/>
        </p:nvSpPr>
        <p:spPr>
          <a:xfrm>
            <a:off x="7269516" y="336248"/>
            <a:ext cx="4618181" cy="20336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rgbClr val="000000"/>
                </a:solidFill>
              </a:rPr>
              <a:t>Matthew Paige 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371" y="2448483"/>
            <a:ext cx="6455829" cy="4413679"/>
          </a:xfrm>
          <a:prstGeom prst="rect">
            <a:avLst/>
          </a:prstGeom>
        </p:spPr>
      </p:pic>
      <p:sp>
        <p:nvSpPr>
          <p:cNvPr id="12" name="Rectangle: Rounded Corners 2">
            <a:extLst>
              <a:ext uri="{FF2B5EF4-FFF2-40B4-BE49-F238E27FC236}">
                <a16:creationId xmlns:a16="http://schemas.microsoft.com/office/drawing/2014/main" xmlns="" id="{B3908131-9287-4FC4-A6BF-AADD18EB6964}"/>
              </a:ext>
            </a:extLst>
          </p:cNvPr>
          <p:cNvSpPr/>
          <p:nvPr/>
        </p:nvSpPr>
        <p:spPr>
          <a:xfrm>
            <a:off x="7269516" y="336248"/>
            <a:ext cx="4618181" cy="20336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rgbClr val="000000"/>
                </a:solidFill>
              </a:rPr>
              <a:t>Matthew Paige Damon </a:t>
            </a:r>
            <a:endParaRPr lang="en-US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371" y="2448483"/>
            <a:ext cx="6455829" cy="4413679"/>
          </a:xfrm>
          <a:prstGeom prst="rect">
            <a:avLst/>
          </a:prstGeom>
        </p:spPr>
      </p:pic>
      <p:sp>
        <p:nvSpPr>
          <p:cNvPr id="14" name="Rectangle: Rounded Corners 2">
            <a:extLst>
              <a:ext uri="{FF2B5EF4-FFF2-40B4-BE49-F238E27FC236}">
                <a16:creationId xmlns:a16="http://schemas.microsoft.com/office/drawing/2014/main" xmlns="" id="{B3908131-9287-4FC4-A6BF-AADD18EB6964}"/>
              </a:ext>
            </a:extLst>
          </p:cNvPr>
          <p:cNvSpPr/>
          <p:nvPr/>
        </p:nvSpPr>
        <p:spPr>
          <a:xfrm>
            <a:off x="7269516" y="336248"/>
            <a:ext cx="4618181" cy="20336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rgbClr val="000000"/>
                </a:solidFill>
              </a:rPr>
              <a:t>Matthew Paige Damon (born October 8,</a:t>
            </a:r>
            <a:endParaRPr lang="en-US" sz="2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371" y="2431834"/>
            <a:ext cx="6455829" cy="4413679"/>
          </a:xfrm>
          <a:prstGeom prst="rect">
            <a:avLst/>
          </a:prstGeom>
        </p:spPr>
      </p:pic>
      <p:sp>
        <p:nvSpPr>
          <p:cNvPr id="16" name="Rectangle: Rounded Corners 2">
            <a:extLst>
              <a:ext uri="{FF2B5EF4-FFF2-40B4-BE49-F238E27FC236}">
                <a16:creationId xmlns:a16="http://schemas.microsoft.com/office/drawing/2014/main" xmlns="" id="{B3908131-9287-4FC4-A6BF-AADD18EB6964}"/>
              </a:ext>
            </a:extLst>
          </p:cNvPr>
          <p:cNvSpPr/>
          <p:nvPr/>
        </p:nvSpPr>
        <p:spPr>
          <a:xfrm>
            <a:off x="7269516" y="319599"/>
            <a:ext cx="4618181" cy="20336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rgbClr val="000000"/>
                </a:solidFill>
              </a:rPr>
              <a:t>Matthew Paige Damon (born October 8, 1970)</a:t>
            </a:r>
            <a:endParaRPr lang="en-US" sz="2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371" y="2440158"/>
            <a:ext cx="6455829" cy="4413679"/>
          </a:xfrm>
          <a:prstGeom prst="rect">
            <a:avLst/>
          </a:prstGeom>
        </p:spPr>
      </p:pic>
      <p:sp>
        <p:nvSpPr>
          <p:cNvPr id="18" name="Rectangle: Rounded Corners 2">
            <a:extLst>
              <a:ext uri="{FF2B5EF4-FFF2-40B4-BE49-F238E27FC236}">
                <a16:creationId xmlns:a16="http://schemas.microsoft.com/office/drawing/2014/main" xmlns="" id="{B3908131-9287-4FC4-A6BF-AADD18EB6964}"/>
              </a:ext>
            </a:extLst>
          </p:cNvPr>
          <p:cNvSpPr/>
          <p:nvPr/>
        </p:nvSpPr>
        <p:spPr>
          <a:xfrm>
            <a:off x="7269516" y="327923"/>
            <a:ext cx="4618181" cy="20336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rgbClr val="000000"/>
                </a:solidFill>
              </a:rPr>
              <a:t>Matthew Paige Damon (born October 8, 1970) is an American</a:t>
            </a:r>
            <a:endParaRPr lang="en-US" sz="28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1371" y="2423510"/>
            <a:ext cx="6455829" cy="4413679"/>
          </a:xfrm>
          <a:prstGeom prst="rect">
            <a:avLst/>
          </a:prstGeom>
        </p:spPr>
      </p:pic>
      <p:sp>
        <p:nvSpPr>
          <p:cNvPr id="20" name="Rectangle: Rounded Corners 2">
            <a:extLst>
              <a:ext uri="{FF2B5EF4-FFF2-40B4-BE49-F238E27FC236}">
                <a16:creationId xmlns:a16="http://schemas.microsoft.com/office/drawing/2014/main" xmlns="" id="{B3908131-9287-4FC4-A6BF-AADD18EB6964}"/>
              </a:ext>
            </a:extLst>
          </p:cNvPr>
          <p:cNvSpPr/>
          <p:nvPr/>
        </p:nvSpPr>
        <p:spPr>
          <a:xfrm>
            <a:off x="7269516" y="311275"/>
            <a:ext cx="4618181" cy="20336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rgbClr val="000000"/>
                </a:solidFill>
              </a:rPr>
              <a:t>Matthew Paige Damon (born October 8, 1970) is an American actor,</a:t>
            </a:r>
            <a:endParaRPr lang="en-US" sz="28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2905" y="2440158"/>
            <a:ext cx="6455829" cy="4413679"/>
          </a:xfrm>
          <a:prstGeom prst="rect">
            <a:avLst/>
          </a:prstGeom>
        </p:spPr>
      </p:pic>
      <p:sp>
        <p:nvSpPr>
          <p:cNvPr id="22" name="Rectangle: Rounded Corners 2">
            <a:extLst>
              <a:ext uri="{FF2B5EF4-FFF2-40B4-BE49-F238E27FC236}">
                <a16:creationId xmlns:a16="http://schemas.microsoft.com/office/drawing/2014/main" xmlns="" id="{B3908131-9287-4FC4-A6BF-AADD18EB6964}"/>
              </a:ext>
            </a:extLst>
          </p:cNvPr>
          <p:cNvSpPr/>
          <p:nvPr/>
        </p:nvSpPr>
        <p:spPr>
          <a:xfrm>
            <a:off x="7241050" y="327923"/>
            <a:ext cx="4618181" cy="20336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rgbClr val="000000"/>
                </a:solidFill>
              </a:rPr>
              <a:t>Matthew Paige Damon (born October 8, 1970) is an American actor, film producer,</a:t>
            </a:r>
            <a:endParaRPr lang="en-US" sz="28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2905" y="2448483"/>
            <a:ext cx="6455829" cy="4413679"/>
          </a:xfrm>
          <a:prstGeom prst="rect">
            <a:avLst/>
          </a:prstGeom>
        </p:spPr>
      </p:pic>
      <p:sp>
        <p:nvSpPr>
          <p:cNvPr id="24" name="Rectangle: Rounded Corners 2">
            <a:extLst>
              <a:ext uri="{FF2B5EF4-FFF2-40B4-BE49-F238E27FC236}">
                <a16:creationId xmlns:a16="http://schemas.microsoft.com/office/drawing/2014/main" xmlns="" id="{B3908131-9287-4FC4-A6BF-AADD18EB6964}"/>
              </a:ext>
            </a:extLst>
          </p:cNvPr>
          <p:cNvSpPr/>
          <p:nvPr/>
        </p:nvSpPr>
        <p:spPr>
          <a:xfrm>
            <a:off x="7241050" y="336248"/>
            <a:ext cx="4618181" cy="20336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rgbClr val="000000"/>
                </a:solidFill>
              </a:rPr>
              <a:t>Matthew Paige Damon (born October 8, 1970) is an American actor, film producer, and screenwriter. 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7241050" y="2448483"/>
            <a:ext cx="4800533" cy="4001091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marL="285744" indent="-285744">
              <a:buChar char="•"/>
            </a:pPr>
            <a:endParaRPr lang="x-none" sz="2800" dirty="0"/>
          </a:p>
          <a:p>
            <a:pPr marL="285744" indent="-285744">
              <a:buChar char="•"/>
            </a:pPr>
            <a:r>
              <a:rPr lang="x-none" sz="2800" dirty="0"/>
              <a:t>Input has a natural </a:t>
            </a:r>
            <a:r>
              <a:rPr lang="x-none" sz="2800" dirty="0" smtClean="0">
                <a:solidFill>
                  <a:srgbClr val="FF0000"/>
                </a:solidFill>
              </a:rPr>
              <a:t>hierarchy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742944" lvl="1" indent="-285744">
              <a:buChar char="•"/>
            </a:pPr>
            <a:r>
              <a:rPr lang="en-US" sz="2800" dirty="0" smtClean="0"/>
              <a:t>Table </a:t>
            </a:r>
            <a:r>
              <a:rPr lang="en-US" sz="2800" dirty="0" smtClean="0">
                <a:sym typeface="Wingdings"/>
              </a:rPr>
              <a:t> Fields  Tokens</a:t>
            </a:r>
            <a:endParaRPr lang="x-none" sz="2800" dirty="0"/>
          </a:p>
          <a:p>
            <a:pPr marL="285744" indent="-285744">
              <a:buChar char="•"/>
            </a:pPr>
            <a:endParaRPr lang="x-none" sz="2800" dirty="0"/>
          </a:p>
          <a:p>
            <a:pPr marL="285744" indent="-285744">
              <a:buChar char="•"/>
            </a:pPr>
            <a:r>
              <a:rPr lang="x-none" sz="2800" dirty="0"/>
              <a:t>Once you visit a field you tend to </a:t>
            </a:r>
            <a:r>
              <a:rPr lang="x-none" sz="2800" dirty="0">
                <a:solidFill>
                  <a:srgbClr val="FF0000"/>
                </a:solidFill>
              </a:rPr>
              <a:t>stay on</a:t>
            </a:r>
            <a:r>
              <a:rPr lang="x-none" sz="2800" dirty="0"/>
              <a:t> it for a while</a:t>
            </a:r>
          </a:p>
          <a:p>
            <a:pPr marL="285744" indent="-285744">
              <a:buChar char="•"/>
            </a:pPr>
            <a:endParaRPr lang="x-none" sz="2800" dirty="0"/>
          </a:p>
          <a:p>
            <a:pPr marL="285744" indent="-285744">
              <a:buChar char="•"/>
            </a:pPr>
            <a:r>
              <a:rPr lang="x-none" sz="2800" dirty="0"/>
              <a:t>One you exit a field you </a:t>
            </a:r>
            <a:r>
              <a:rPr lang="x-none" sz="2800" dirty="0">
                <a:solidFill>
                  <a:srgbClr val="FF0000"/>
                </a:solidFill>
              </a:rPr>
              <a:t>never look back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0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5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traight Arrow Connector 63"/>
          <p:cNvCxnSpPr/>
          <p:nvPr/>
        </p:nvCxnSpPr>
        <p:spPr>
          <a:xfrm>
            <a:off x="2351584" y="2468894"/>
            <a:ext cx="0" cy="13441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959429" y="3044958"/>
            <a:ext cx="0" cy="7680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27381" y="260648"/>
            <a:ext cx="864096" cy="3840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</a:rPr>
              <a:t>Matt</a:t>
            </a:r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7381" y="836712"/>
            <a:ext cx="864096" cy="3840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Damon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6" idx="2"/>
            <a:endCxn id="7" idx="0"/>
          </p:cNvCxnSpPr>
          <p:nvPr/>
        </p:nvCxnSpPr>
        <p:spPr>
          <a:xfrm>
            <a:off x="959429" y="644691"/>
            <a:ext cx="0" cy="192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27381" y="1412776"/>
            <a:ext cx="864096" cy="3840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</a:rPr>
              <a:t>Oct</a:t>
            </a:r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7381" y="1988840"/>
            <a:ext cx="864096" cy="3840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</a:rPr>
              <a:t>8</a:t>
            </a:r>
            <a:endParaRPr lang="en-US" sz="19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11" idx="2"/>
            <a:endCxn id="12" idx="0"/>
          </p:cNvCxnSpPr>
          <p:nvPr/>
        </p:nvCxnSpPr>
        <p:spPr>
          <a:xfrm>
            <a:off x="959429" y="1796819"/>
            <a:ext cx="0" cy="192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27381" y="2564904"/>
            <a:ext cx="864096" cy="3840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900" dirty="0">
                <a:solidFill>
                  <a:schemeClr val="tx1"/>
                </a:solidFill>
              </a:rPr>
              <a:t>actor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27381" y="3140968"/>
            <a:ext cx="864096" cy="3840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writer</a:t>
            </a:r>
          </a:p>
        </p:txBody>
      </p:sp>
      <p:cxnSp>
        <p:nvCxnSpPr>
          <p:cNvPr id="16" name="Straight Arrow Connector 15"/>
          <p:cNvCxnSpPr>
            <a:stCxn id="14" idx="2"/>
            <a:endCxn id="15" idx="0"/>
          </p:cNvCxnSpPr>
          <p:nvPr/>
        </p:nvCxnSpPr>
        <p:spPr>
          <a:xfrm>
            <a:off x="959429" y="2948947"/>
            <a:ext cx="0" cy="192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527381" y="4293096"/>
            <a:ext cx="864096" cy="3840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900" dirty="0">
                <a:solidFill>
                  <a:schemeClr val="tx1"/>
                </a:solidFill>
              </a:rPr>
              <a:t>US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27381" y="4869160"/>
            <a:ext cx="864096" cy="3840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</a:rPr>
              <a:t>citizen</a:t>
            </a:r>
          </a:p>
        </p:txBody>
      </p:sp>
      <p:cxnSp>
        <p:nvCxnSpPr>
          <p:cNvPr id="19" name="Straight Arrow Connector 18"/>
          <p:cNvCxnSpPr>
            <a:stCxn id="17" idx="2"/>
            <a:endCxn id="18" idx="0"/>
          </p:cNvCxnSpPr>
          <p:nvPr/>
        </p:nvCxnSpPr>
        <p:spPr>
          <a:xfrm>
            <a:off x="959429" y="4677139"/>
            <a:ext cx="0" cy="192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2"/>
            <a:endCxn id="11" idx="0"/>
          </p:cNvCxnSpPr>
          <p:nvPr/>
        </p:nvCxnSpPr>
        <p:spPr>
          <a:xfrm>
            <a:off x="959429" y="1220755"/>
            <a:ext cx="0" cy="192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2"/>
            <a:endCxn id="14" idx="0"/>
          </p:cNvCxnSpPr>
          <p:nvPr/>
        </p:nvCxnSpPr>
        <p:spPr>
          <a:xfrm>
            <a:off x="959429" y="2372883"/>
            <a:ext cx="0" cy="192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527381" y="5445224"/>
            <a:ext cx="864096" cy="3840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Luciana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27381" y="6021288"/>
            <a:ext cx="864096" cy="3840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Bozan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>
            <a:stCxn id="27" idx="2"/>
            <a:endCxn id="28" idx="0"/>
          </p:cNvCxnSpPr>
          <p:nvPr/>
        </p:nvCxnSpPr>
        <p:spPr>
          <a:xfrm>
            <a:off x="959429" y="5829267"/>
            <a:ext cx="0" cy="192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7" idx="0"/>
          </p:cNvCxnSpPr>
          <p:nvPr/>
        </p:nvCxnSpPr>
        <p:spPr>
          <a:xfrm>
            <a:off x="959429" y="5253203"/>
            <a:ext cx="0" cy="192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1775520" y="836712"/>
            <a:ext cx="1152128" cy="3840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900" dirty="0">
                <a:solidFill>
                  <a:schemeClr val="tx1"/>
                </a:solidFill>
              </a:rPr>
              <a:t>name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775520" y="1988840"/>
            <a:ext cx="1152128" cy="3840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900" dirty="0">
                <a:solidFill>
                  <a:schemeClr val="tx1"/>
                </a:solidFill>
              </a:rPr>
              <a:t>born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775520" y="3140968"/>
            <a:ext cx="1152128" cy="3840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occupation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775520" y="4869160"/>
            <a:ext cx="1152128" cy="3840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nationality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775520" y="6021288"/>
            <a:ext cx="1152128" cy="3840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900" dirty="0">
                <a:solidFill>
                  <a:schemeClr val="tx1"/>
                </a:solidFill>
              </a:rPr>
              <a:t>spouse</a:t>
            </a:r>
          </a:p>
        </p:txBody>
      </p:sp>
      <p:cxnSp>
        <p:nvCxnSpPr>
          <p:cNvPr id="41" name="Straight Arrow Connector 40"/>
          <p:cNvCxnSpPr>
            <a:stCxn id="7" idx="3"/>
            <a:endCxn id="35" idx="1"/>
          </p:cNvCxnSpPr>
          <p:nvPr/>
        </p:nvCxnSpPr>
        <p:spPr>
          <a:xfrm>
            <a:off x="1391477" y="1028733"/>
            <a:ext cx="3840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2" idx="3"/>
            <a:endCxn id="36" idx="1"/>
          </p:cNvCxnSpPr>
          <p:nvPr/>
        </p:nvCxnSpPr>
        <p:spPr>
          <a:xfrm>
            <a:off x="1391477" y="2180861"/>
            <a:ext cx="3840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5" idx="3"/>
            <a:endCxn id="37" idx="1"/>
          </p:cNvCxnSpPr>
          <p:nvPr/>
        </p:nvCxnSpPr>
        <p:spPr>
          <a:xfrm>
            <a:off x="1391477" y="3332989"/>
            <a:ext cx="3840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8" idx="3"/>
            <a:endCxn id="38" idx="1"/>
          </p:cNvCxnSpPr>
          <p:nvPr/>
        </p:nvCxnSpPr>
        <p:spPr>
          <a:xfrm>
            <a:off x="1391477" y="5061181"/>
            <a:ext cx="3840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39" idx="1"/>
          </p:cNvCxnSpPr>
          <p:nvPr/>
        </p:nvCxnSpPr>
        <p:spPr>
          <a:xfrm>
            <a:off x="1391477" y="6213309"/>
            <a:ext cx="3840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40738" y="3704643"/>
            <a:ext cx="414443" cy="4154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is-IS" sz="1900" dirty="0"/>
              <a:t>…</a:t>
            </a:r>
            <a:endParaRPr lang="en-US" sz="1900" dirty="0"/>
          </a:p>
        </p:txBody>
      </p:sp>
      <p:sp>
        <p:nvSpPr>
          <p:cNvPr id="53" name="TextBox 52"/>
          <p:cNvSpPr txBox="1"/>
          <p:nvPr/>
        </p:nvSpPr>
        <p:spPr>
          <a:xfrm>
            <a:off x="2132109" y="3704643"/>
            <a:ext cx="414443" cy="4154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is-IS" sz="1900" dirty="0"/>
              <a:t>…</a:t>
            </a:r>
            <a:endParaRPr lang="en-US" sz="1900" dirty="0"/>
          </a:p>
        </p:txBody>
      </p:sp>
      <p:cxnSp>
        <p:nvCxnSpPr>
          <p:cNvPr id="55" name="Straight Arrow Connector 54"/>
          <p:cNvCxnSpPr>
            <a:stCxn id="35" idx="2"/>
            <a:endCxn id="36" idx="0"/>
          </p:cNvCxnSpPr>
          <p:nvPr/>
        </p:nvCxnSpPr>
        <p:spPr>
          <a:xfrm>
            <a:off x="2351584" y="1220755"/>
            <a:ext cx="0" cy="7680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6" idx="2"/>
            <a:endCxn id="37" idx="0"/>
          </p:cNvCxnSpPr>
          <p:nvPr/>
        </p:nvCxnSpPr>
        <p:spPr>
          <a:xfrm>
            <a:off x="2351584" y="2372883"/>
            <a:ext cx="0" cy="7680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38" idx="2"/>
            <a:endCxn id="39" idx="0"/>
          </p:cNvCxnSpPr>
          <p:nvPr/>
        </p:nvCxnSpPr>
        <p:spPr>
          <a:xfrm>
            <a:off x="2351584" y="5253203"/>
            <a:ext cx="0" cy="7680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5519936" y="932722"/>
            <a:ext cx="2112235" cy="2112235"/>
            <a:chOff x="5148064" y="627534"/>
            <a:chExt cx="1584176" cy="1584176"/>
          </a:xfrm>
        </p:grpSpPr>
        <p:sp>
          <p:nvSpPr>
            <p:cNvPr id="90" name="Rounded Rectangle 89"/>
            <p:cNvSpPr/>
            <p:nvPr/>
          </p:nvSpPr>
          <p:spPr>
            <a:xfrm rot="16200000">
              <a:off x="4968044" y="1743658"/>
              <a:ext cx="648072" cy="28803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ounded Rectangle 90"/>
            <p:cNvSpPr/>
            <p:nvPr/>
          </p:nvSpPr>
          <p:spPr>
            <a:xfrm rot="16200000">
              <a:off x="5400092" y="1743658"/>
              <a:ext cx="648072" cy="28803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ounded Rectangle 91"/>
            <p:cNvSpPr/>
            <p:nvPr/>
          </p:nvSpPr>
          <p:spPr>
            <a:xfrm rot="16200000">
              <a:off x="5832140" y="1743658"/>
              <a:ext cx="648072" cy="28803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Arrow Connector 92"/>
            <p:cNvCxnSpPr>
              <a:stCxn id="91" idx="2"/>
              <a:endCxn id="92" idx="0"/>
            </p:cNvCxnSpPr>
            <p:nvPr/>
          </p:nvCxnSpPr>
          <p:spPr>
            <a:xfrm rot="16200000">
              <a:off x="5940152" y="1815666"/>
              <a:ext cx="0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90" idx="2"/>
              <a:endCxn id="91" idx="0"/>
            </p:cNvCxnSpPr>
            <p:nvPr/>
          </p:nvCxnSpPr>
          <p:spPr>
            <a:xfrm rot="16200000">
              <a:off x="5508104" y="1815666"/>
              <a:ext cx="0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 rot="16200000">
              <a:off x="5400092" y="807554"/>
              <a:ext cx="648072" cy="2880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ounded Rectangle 95"/>
            <p:cNvSpPr/>
            <p:nvPr/>
          </p:nvSpPr>
          <p:spPr>
            <a:xfrm rot="16200000">
              <a:off x="4968044" y="807554"/>
              <a:ext cx="648072" cy="2880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ounded Rectangle 96"/>
            <p:cNvSpPr/>
            <p:nvPr/>
          </p:nvSpPr>
          <p:spPr>
            <a:xfrm rot="16200000">
              <a:off x="5832140" y="807554"/>
              <a:ext cx="648072" cy="2880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Arrow Connector 97"/>
            <p:cNvCxnSpPr>
              <a:stCxn id="90" idx="3"/>
              <a:endCxn id="96" idx="1"/>
            </p:cNvCxnSpPr>
            <p:nvPr/>
          </p:nvCxnSpPr>
          <p:spPr>
            <a:xfrm rot="16200000">
              <a:off x="5148064" y="1419622"/>
              <a:ext cx="2880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92" idx="3"/>
              <a:endCxn id="97" idx="1"/>
            </p:cNvCxnSpPr>
            <p:nvPr/>
          </p:nvCxnSpPr>
          <p:spPr>
            <a:xfrm rot="16200000">
              <a:off x="6012160" y="1419622"/>
              <a:ext cx="2880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96" idx="2"/>
              <a:endCxn id="95" idx="0"/>
            </p:cNvCxnSpPr>
            <p:nvPr/>
          </p:nvCxnSpPr>
          <p:spPr>
            <a:xfrm>
              <a:off x="5436096" y="951570"/>
              <a:ext cx="14401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95" idx="2"/>
              <a:endCxn id="97" idx="0"/>
            </p:cNvCxnSpPr>
            <p:nvPr/>
          </p:nvCxnSpPr>
          <p:spPr>
            <a:xfrm>
              <a:off x="5868144" y="951570"/>
              <a:ext cx="14401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91" idx="3"/>
              <a:endCxn id="95" idx="1"/>
            </p:cNvCxnSpPr>
            <p:nvPr/>
          </p:nvCxnSpPr>
          <p:spPr>
            <a:xfrm flipV="1">
              <a:off x="5724128" y="1275606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ounded Rectangle 102"/>
            <p:cNvSpPr/>
            <p:nvPr/>
          </p:nvSpPr>
          <p:spPr>
            <a:xfrm rot="16200000">
              <a:off x="6264188" y="1743658"/>
              <a:ext cx="648072" cy="28803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Arrow Connector 103"/>
            <p:cNvCxnSpPr>
              <a:endCxn id="103" idx="0"/>
            </p:cNvCxnSpPr>
            <p:nvPr/>
          </p:nvCxnSpPr>
          <p:spPr>
            <a:xfrm rot="16200000">
              <a:off x="6372200" y="1815666"/>
              <a:ext cx="0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ounded Rectangle 104"/>
            <p:cNvSpPr/>
            <p:nvPr/>
          </p:nvSpPr>
          <p:spPr>
            <a:xfrm rot="16200000">
              <a:off x="6264188" y="807554"/>
              <a:ext cx="648072" cy="2880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Arrow Connector 105"/>
            <p:cNvCxnSpPr>
              <a:stCxn id="103" idx="3"/>
              <a:endCxn id="105" idx="1"/>
            </p:cNvCxnSpPr>
            <p:nvPr/>
          </p:nvCxnSpPr>
          <p:spPr>
            <a:xfrm rot="16200000">
              <a:off x="6444208" y="1419622"/>
              <a:ext cx="2880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endCxn id="105" idx="0"/>
            </p:cNvCxnSpPr>
            <p:nvPr/>
          </p:nvCxnSpPr>
          <p:spPr>
            <a:xfrm>
              <a:off x="6300192" y="951570"/>
              <a:ext cx="14401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Rounded Rectangle 108"/>
          <p:cNvSpPr/>
          <p:nvPr/>
        </p:nvSpPr>
        <p:spPr>
          <a:xfrm rot="5400000">
            <a:off x="2687620" y="3188975"/>
            <a:ext cx="2496275" cy="48005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Field Attention</a:t>
            </a:r>
          </a:p>
        </p:txBody>
      </p:sp>
      <p:cxnSp>
        <p:nvCxnSpPr>
          <p:cNvPr id="111" name="Straight Arrow Connector 110"/>
          <p:cNvCxnSpPr>
            <a:stCxn id="35" idx="3"/>
            <a:endCxn id="109" idx="2"/>
          </p:cNvCxnSpPr>
          <p:nvPr/>
        </p:nvCxnSpPr>
        <p:spPr>
          <a:xfrm>
            <a:off x="2927648" y="1028734"/>
            <a:ext cx="768083" cy="24002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36" idx="3"/>
            <a:endCxn id="109" idx="2"/>
          </p:cNvCxnSpPr>
          <p:nvPr/>
        </p:nvCxnSpPr>
        <p:spPr>
          <a:xfrm>
            <a:off x="2927648" y="2180862"/>
            <a:ext cx="768083" cy="12481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7" idx="3"/>
            <a:endCxn id="109" idx="2"/>
          </p:cNvCxnSpPr>
          <p:nvPr/>
        </p:nvCxnSpPr>
        <p:spPr>
          <a:xfrm>
            <a:off x="2927648" y="3332990"/>
            <a:ext cx="768083" cy="96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38" idx="3"/>
            <a:endCxn id="109" idx="2"/>
          </p:cNvCxnSpPr>
          <p:nvPr/>
        </p:nvCxnSpPr>
        <p:spPr>
          <a:xfrm flipV="1">
            <a:off x="2927648" y="3429002"/>
            <a:ext cx="768083" cy="16321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39" idx="3"/>
            <a:endCxn id="109" idx="2"/>
          </p:cNvCxnSpPr>
          <p:nvPr/>
        </p:nvCxnSpPr>
        <p:spPr>
          <a:xfrm flipV="1">
            <a:off x="2927648" y="3429002"/>
            <a:ext cx="768083" cy="27843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132"/>
          <p:cNvCxnSpPr>
            <a:stCxn id="109" idx="0"/>
            <a:endCxn id="91" idx="1"/>
          </p:cNvCxnSpPr>
          <p:nvPr/>
        </p:nvCxnSpPr>
        <p:spPr>
          <a:xfrm flipV="1">
            <a:off x="4175784" y="3044958"/>
            <a:ext cx="2112238" cy="384044"/>
          </a:xfrm>
          <a:prstGeom prst="bentConnector2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 rot="5400000">
            <a:off x="-451087" y="2995660"/>
            <a:ext cx="1464497" cy="5539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Encoder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187734" y="4729987"/>
            <a:ext cx="1668830" cy="5539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Attention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358586" y="3140968"/>
            <a:ext cx="1502969" cy="5539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Decoder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8011211" y="260648"/>
            <a:ext cx="3845429" cy="5184576"/>
          </a:xfrm>
          <a:prstGeom prst="roundRect">
            <a:avLst/>
          </a:prstGeom>
          <a:solidFill>
            <a:schemeClr val="accent3">
              <a:lumMod val="40000"/>
              <a:lumOff val="60000"/>
              <a:alpha val="3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380990" indent="-38099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Basic </a:t>
            </a:r>
            <a:r>
              <a:rPr lang="en-US" sz="2400" b="1" dirty="0">
                <a:solidFill>
                  <a:srgbClr val="000000"/>
                </a:solidFill>
              </a:rPr>
              <a:t>Encode-Attend-Decode</a:t>
            </a:r>
            <a:r>
              <a:rPr lang="en-US" sz="2400" dirty="0">
                <a:solidFill>
                  <a:srgbClr val="000000"/>
                </a:solidFill>
              </a:rPr>
              <a:t> Model</a:t>
            </a:r>
          </a:p>
          <a:p>
            <a:pPr marL="380990" indent="-38099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b="1" dirty="0">
                <a:solidFill>
                  <a:srgbClr val="000000"/>
                </a:solidFill>
              </a:rPr>
              <a:t>Key aspects of our model</a:t>
            </a:r>
          </a:p>
          <a:p>
            <a:pPr marL="342891" indent="-342891"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Hierarchical Model</a:t>
            </a:r>
          </a:p>
          <a:p>
            <a:pPr marL="342891" indent="-342891">
              <a:buChar char="•"/>
            </a:pP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Modify attention to never look back at the same field</a:t>
            </a:r>
          </a:p>
          <a:p>
            <a:pPr marL="342891" indent="-342891">
              <a:buChar char="•"/>
            </a:pP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Modify attention to stay on one field for a few consecutive time-steps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6893-DCF6-F248-96D9-EFF159621886}" type="slidenum">
              <a:rPr lang="en-US" smtClean="0"/>
              <a:t>16</a:t>
            </a:fld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5332915" y="234598"/>
            <a:ext cx="2781717" cy="67710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dirty="0" smtClean="0"/>
              <a:t>Matt Damon born on Oct 8</a:t>
            </a:r>
          </a:p>
          <a:p>
            <a:r>
              <a:rPr lang="en-US" dirty="0" smtClean="0"/>
              <a:t> </a:t>
            </a:r>
            <a:r>
              <a:rPr lang="en-US" dirty="0"/>
              <a:t>is an American actor</a:t>
            </a:r>
            <a:r>
              <a:rPr lang="is-IS" dirty="0"/>
              <a:t>…</a:t>
            </a:r>
            <a:r>
              <a:rPr lang="en-US" dirty="0"/>
              <a:t> 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71" y="3479831"/>
            <a:ext cx="549354" cy="573239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46298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extLst/>
          </p:nvPr>
        </p:nvSpPr>
        <p:spPr>
          <a:xfrm>
            <a:off x="554636" y="2001032"/>
            <a:ext cx="11458316" cy="40763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rgbClr val="4472C4"/>
                </a:solidFill>
              </a:rPr>
              <a:t>FORGET GATE:</a:t>
            </a:r>
            <a:r>
              <a:rPr lang="en-US" dirty="0">
                <a:solidFill>
                  <a:srgbClr val="000000"/>
                </a:solidFill>
              </a:rPr>
              <a:t> decides till when to stay on a </a:t>
            </a:r>
            <a:r>
              <a:rPr lang="en-US" dirty="0" smtClean="0">
                <a:solidFill>
                  <a:srgbClr val="000000"/>
                </a:solidFill>
              </a:rPr>
              <a:t>field</a:t>
            </a:r>
          </a:p>
          <a:p>
            <a:pPr marL="0" indent="0" algn="just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rgbClr val="000000"/>
                </a:solidFill>
              </a:rPr>
              <a:t>Context vector            seen at last time-step           </a:t>
            </a:r>
          </a:p>
          <a:p>
            <a:pPr algn="just"/>
            <a:r>
              <a:rPr lang="en-US" dirty="0" smtClean="0">
                <a:solidFill>
                  <a:srgbClr val="000000"/>
                </a:solidFill>
              </a:rPr>
              <a:t>Encodes information about previous seen field.</a:t>
            </a:r>
          </a:p>
          <a:p>
            <a:pPr marL="0" indent="0" algn="just">
              <a:buNone/>
            </a:pPr>
            <a:endParaRPr lang="en-US" dirty="0">
              <a:solidFill>
                <a:srgbClr val="000000"/>
              </a:solidFill>
            </a:endParaRPr>
          </a:p>
          <a:p>
            <a:pPr algn="just"/>
            <a:r>
              <a:rPr lang="en-US" dirty="0" smtClean="0">
                <a:solidFill>
                  <a:srgbClr val="000000"/>
                </a:solidFill>
              </a:rPr>
              <a:t>New context vector:  </a:t>
            </a:r>
            <a:endParaRPr lang="en-US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6893-DCF6-F248-96D9-EFF159621886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9059" y="170892"/>
            <a:ext cx="111147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mic Sans MS"/>
                <a:cs typeface="Comic Sans MS"/>
              </a:rPr>
              <a:t>Modeling Stay-On </a:t>
            </a:r>
            <a:r>
              <a:rPr lang="en-US" dirty="0" err="1" smtClean="0">
                <a:latin typeface="Comic Sans MS"/>
                <a:cs typeface="Comic Sans MS"/>
              </a:rPr>
              <a:t>Behaviour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543" y="2580033"/>
            <a:ext cx="5217361" cy="739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550" y="3513011"/>
            <a:ext cx="863572" cy="60287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439955" y="2580033"/>
            <a:ext cx="431786" cy="56790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04" y="4986520"/>
            <a:ext cx="415807" cy="54485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85550" y="3530495"/>
            <a:ext cx="863572" cy="56790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29004" y="4986520"/>
            <a:ext cx="431786" cy="56790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2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traight Arrow Connector 63"/>
          <p:cNvCxnSpPr/>
          <p:nvPr/>
        </p:nvCxnSpPr>
        <p:spPr>
          <a:xfrm>
            <a:off x="2351584" y="2468894"/>
            <a:ext cx="0" cy="13441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1775520" y="836712"/>
            <a:ext cx="1152128" cy="3840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900" dirty="0">
                <a:solidFill>
                  <a:schemeClr val="tx1"/>
                </a:solidFill>
              </a:rPr>
              <a:t>name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775520" y="1988840"/>
            <a:ext cx="1152128" cy="3840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900" dirty="0">
                <a:solidFill>
                  <a:schemeClr val="tx1"/>
                </a:solidFill>
              </a:rPr>
              <a:t>born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775520" y="3140968"/>
            <a:ext cx="1152128" cy="3840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occupation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775520" y="4869160"/>
            <a:ext cx="1152128" cy="3840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nationality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775520" y="6021288"/>
            <a:ext cx="1152128" cy="3840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900" dirty="0">
                <a:solidFill>
                  <a:schemeClr val="tx1"/>
                </a:solidFill>
              </a:rPr>
              <a:t>spouse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132109" y="3704643"/>
            <a:ext cx="414443" cy="4154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is-IS" sz="1900" dirty="0"/>
              <a:t>…</a:t>
            </a:r>
            <a:endParaRPr lang="en-US" sz="1900" dirty="0"/>
          </a:p>
        </p:txBody>
      </p:sp>
      <p:cxnSp>
        <p:nvCxnSpPr>
          <p:cNvPr id="55" name="Straight Arrow Connector 54"/>
          <p:cNvCxnSpPr>
            <a:stCxn id="35" idx="2"/>
            <a:endCxn id="36" idx="0"/>
          </p:cNvCxnSpPr>
          <p:nvPr/>
        </p:nvCxnSpPr>
        <p:spPr>
          <a:xfrm>
            <a:off x="2351584" y="1220755"/>
            <a:ext cx="0" cy="7680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6" idx="2"/>
            <a:endCxn id="37" idx="0"/>
          </p:cNvCxnSpPr>
          <p:nvPr/>
        </p:nvCxnSpPr>
        <p:spPr>
          <a:xfrm>
            <a:off x="2351584" y="2372883"/>
            <a:ext cx="0" cy="7680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38" idx="2"/>
            <a:endCxn id="39" idx="0"/>
          </p:cNvCxnSpPr>
          <p:nvPr/>
        </p:nvCxnSpPr>
        <p:spPr>
          <a:xfrm>
            <a:off x="2351584" y="5253203"/>
            <a:ext cx="0" cy="7680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5519936" y="932722"/>
            <a:ext cx="2112235" cy="2112235"/>
            <a:chOff x="5148064" y="627534"/>
            <a:chExt cx="1584176" cy="1584176"/>
          </a:xfrm>
        </p:grpSpPr>
        <p:sp>
          <p:nvSpPr>
            <p:cNvPr id="90" name="Rounded Rectangle 89"/>
            <p:cNvSpPr/>
            <p:nvPr/>
          </p:nvSpPr>
          <p:spPr>
            <a:xfrm rot="16200000">
              <a:off x="4968044" y="1743658"/>
              <a:ext cx="648072" cy="28803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ounded Rectangle 90"/>
            <p:cNvSpPr/>
            <p:nvPr/>
          </p:nvSpPr>
          <p:spPr>
            <a:xfrm rot="16200000">
              <a:off x="5400092" y="1743658"/>
              <a:ext cx="648072" cy="28803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ounded Rectangle 91"/>
            <p:cNvSpPr/>
            <p:nvPr/>
          </p:nvSpPr>
          <p:spPr>
            <a:xfrm rot="16200000">
              <a:off x="5832140" y="1743658"/>
              <a:ext cx="648072" cy="28803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Arrow Connector 92"/>
            <p:cNvCxnSpPr>
              <a:stCxn id="91" idx="2"/>
              <a:endCxn id="92" idx="0"/>
            </p:cNvCxnSpPr>
            <p:nvPr/>
          </p:nvCxnSpPr>
          <p:spPr>
            <a:xfrm rot="16200000">
              <a:off x="5940152" y="1815666"/>
              <a:ext cx="0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90" idx="2"/>
              <a:endCxn id="91" idx="0"/>
            </p:cNvCxnSpPr>
            <p:nvPr/>
          </p:nvCxnSpPr>
          <p:spPr>
            <a:xfrm rot="16200000">
              <a:off x="5508104" y="1815666"/>
              <a:ext cx="0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 rot="16200000">
              <a:off x="5400092" y="807554"/>
              <a:ext cx="648072" cy="2880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ounded Rectangle 95"/>
            <p:cNvSpPr/>
            <p:nvPr/>
          </p:nvSpPr>
          <p:spPr>
            <a:xfrm rot="16200000">
              <a:off x="4968044" y="807554"/>
              <a:ext cx="648072" cy="2880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ounded Rectangle 96"/>
            <p:cNvSpPr/>
            <p:nvPr/>
          </p:nvSpPr>
          <p:spPr>
            <a:xfrm rot="16200000">
              <a:off x="5832140" y="807554"/>
              <a:ext cx="648072" cy="2880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Arrow Connector 97"/>
            <p:cNvCxnSpPr>
              <a:stCxn id="90" idx="3"/>
              <a:endCxn id="96" idx="1"/>
            </p:cNvCxnSpPr>
            <p:nvPr/>
          </p:nvCxnSpPr>
          <p:spPr>
            <a:xfrm rot="16200000">
              <a:off x="5148064" y="1419622"/>
              <a:ext cx="2880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92" idx="3"/>
              <a:endCxn id="97" idx="1"/>
            </p:cNvCxnSpPr>
            <p:nvPr/>
          </p:nvCxnSpPr>
          <p:spPr>
            <a:xfrm rot="16200000">
              <a:off x="6012160" y="1419622"/>
              <a:ext cx="2880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96" idx="2"/>
              <a:endCxn id="95" idx="0"/>
            </p:cNvCxnSpPr>
            <p:nvPr/>
          </p:nvCxnSpPr>
          <p:spPr>
            <a:xfrm>
              <a:off x="5436096" y="951570"/>
              <a:ext cx="14401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95" idx="2"/>
              <a:endCxn id="97" idx="0"/>
            </p:cNvCxnSpPr>
            <p:nvPr/>
          </p:nvCxnSpPr>
          <p:spPr>
            <a:xfrm>
              <a:off x="5868144" y="951570"/>
              <a:ext cx="14401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91" idx="3"/>
              <a:endCxn id="95" idx="1"/>
            </p:cNvCxnSpPr>
            <p:nvPr/>
          </p:nvCxnSpPr>
          <p:spPr>
            <a:xfrm flipV="1">
              <a:off x="5724128" y="1275606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ounded Rectangle 102"/>
            <p:cNvSpPr/>
            <p:nvPr/>
          </p:nvSpPr>
          <p:spPr>
            <a:xfrm rot="16200000">
              <a:off x="6264188" y="1743658"/>
              <a:ext cx="648072" cy="28803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Arrow Connector 103"/>
            <p:cNvCxnSpPr>
              <a:endCxn id="103" idx="0"/>
            </p:cNvCxnSpPr>
            <p:nvPr/>
          </p:nvCxnSpPr>
          <p:spPr>
            <a:xfrm rot="16200000">
              <a:off x="6372200" y="1815666"/>
              <a:ext cx="0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ounded Rectangle 104"/>
            <p:cNvSpPr/>
            <p:nvPr/>
          </p:nvSpPr>
          <p:spPr>
            <a:xfrm rot="16200000">
              <a:off x="6264188" y="807554"/>
              <a:ext cx="648072" cy="2880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Arrow Connector 105"/>
            <p:cNvCxnSpPr>
              <a:stCxn id="103" idx="3"/>
              <a:endCxn id="105" idx="1"/>
            </p:cNvCxnSpPr>
            <p:nvPr/>
          </p:nvCxnSpPr>
          <p:spPr>
            <a:xfrm rot="16200000">
              <a:off x="6444208" y="1419622"/>
              <a:ext cx="2880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endCxn id="105" idx="0"/>
            </p:cNvCxnSpPr>
            <p:nvPr/>
          </p:nvCxnSpPr>
          <p:spPr>
            <a:xfrm>
              <a:off x="6300192" y="951570"/>
              <a:ext cx="14401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Rounded Rectangle 108"/>
          <p:cNvSpPr/>
          <p:nvPr/>
        </p:nvSpPr>
        <p:spPr>
          <a:xfrm rot="5400000">
            <a:off x="2687622" y="3188975"/>
            <a:ext cx="2496275" cy="48005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Field Attention</a:t>
            </a:r>
          </a:p>
        </p:txBody>
      </p:sp>
      <p:cxnSp>
        <p:nvCxnSpPr>
          <p:cNvPr id="111" name="Straight Arrow Connector 110"/>
          <p:cNvCxnSpPr>
            <a:stCxn id="35" idx="3"/>
            <a:endCxn id="109" idx="2"/>
          </p:cNvCxnSpPr>
          <p:nvPr/>
        </p:nvCxnSpPr>
        <p:spPr>
          <a:xfrm>
            <a:off x="2927648" y="1028734"/>
            <a:ext cx="768085" cy="24002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36" idx="3"/>
            <a:endCxn id="109" idx="2"/>
          </p:cNvCxnSpPr>
          <p:nvPr/>
        </p:nvCxnSpPr>
        <p:spPr>
          <a:xfrm>
            <a:off x="2927648" y="2180862"/>
            <a:ext cx="768085" cy="12481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7" idx="3"/>
            <a:endCxn id="109" idx="2"/>
          </p:cNvCxnSpPr>
          <p:nvPr/>
        </p:nvCxnSpPr>
        <p:spPr>
          <a:xfrm>
            <a:off x="2927648" y="3332990"/>
            <a:ext cx="768085" cy="96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38" idx="3"/>
            <a:endCxn id="109" idx="2"/>
          </p:cNvCxnSpPr>
          <p:nvPr/>
        </p:nvCxnSpPr>
        <p:spPr>
          <a:xfrm flipV="1">
            <a:off x="2927648" y="3429002"/>
            <a:ext cx="768085" cy="16321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39" idx="3"/>
            <a:endCxn id="109" idx="2"/>
          </p:cNvCxnSpPr>
          <p:nvPr/>
        </p:nvCxnSpPr>
        <p:spPr>
          <a:xfrm flipV="1">
            <a:off x="2927648" y="3429002"/>
            <a:ext cx="768085" cy="27843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132"/>
          <p:cNvCxnSpPr>
            <a:stCxn id="109" idx="0"/>
            <a:endCxn id="91" idx="1"/>
          </p:cNvCxnSpPr>
          <p:nvPr/>
        </p:nvCxnSpPr>
        <p:spPr>
          <a:xfrm flipV="1">
            <a:off x="4175786" y="3044958"/>
            <a:ext cx="2112236" cy="384044"/>
          </a:xfrm>
          <a:prstGeom prst="bentConnector2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ounded Rectangle 68"/>
          <p:cNvSpPr/>
          <p:nvPr/>
        </p:nvSpPr>
        <p:spPr>
          <a:xfrm>
            <a:off x="8011211" y="260648"/>
            <a:ext cx="3845429" cy="5184576"/>
          </a:xfrm>
          <a:prstGeom prst="roundRect">
            <a:avLst/>
          </a:prstGeom>
          <a:solidFill>
            <a:schemeClr val="accent3">
              <a:lumMod val="40000"/>
              <a:lumOff val="60000"/>
              <a:alpha val="3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380990" indent="-38099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Basic </a:t>
            </a:r>
            <a:r>
              <a:rPr lang="en-US" sz="2400" b="1" dirty="0">
                <a:solidFill>
                  <a:srgbClr val="000000"/>
                </a:solidFill>
              </a:rPr>
              <a:t>Encode-Attend-Decode</a:t>
            </a:r>
            <a:r>
              <a:rPr lang="en-US" sz="2400" dirty="0">
                <a:solidFill>
                  <a:srgbClr val="000000"/>
                </a:solidFill>
              </a:rPr>
              <a:t> Model</a:t>
            </a:r>
          </a:p>
          <a:p>
            <a:pPr marL="380990" indent="-38099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b="1" dirty="0">
                <a:solidFill>
                  <a:srgbClr val="000000"/>
                </a:solidFill>
              </a:rPr>
              <a:t>Key aspects of our model</a:t>
            </a:r>
          </a:p>
          <a:p>
            <a:pPr marL="342891" indent="-342891"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Hierarchical Model</a:t>
            </a:r>
          </a:p>
          <a:p>
            <a:pPr marL="342891" indent="-342891"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Forget gate to STAY ON or FORGET previous field.</a:t>
            </a:r>
            <a:endParaRPr lang="en-US" sz="2400" dirty="0">
              <a:solidFill>
                <a:schemeClr val="tx1"/>
              </a:solidFill>
            </a:endParaRPr>
          </a:p>
          <a:p>
            <a:pPr marL="342891" indent="-342891">
              <a:buChar char="•"/>
            </a:pP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Modify attention to stay on one field for a few consecutive time-steps</a:t>
            </a:r>
          </a:p>
        </p:txBody>
      </p:sp>
      <p:sp>
        <p:nvSpPr>
          <p:cNvPr id="70" name="TextBox 69"/>
          <p:cNvSpPr txBox="1"/>
          <p:nvPr/>
        </p:nvSpPr>
        <p:spPr>
          <a:xfrm rot="5400000">
            <a:off x="-451087" y="2995660"/>
            <a:ext cx="1464497" cy="5539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Encoder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396914" y="4677139"/>
            <a:ext cx="1265575" cy="5539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Attend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358586" y="3140968"/>
            <a:ext cx="1502969" cy="5539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Decoder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6893-DCF6-F248-96D9-EFF159621886}" type="slidenum">
              <a:rPr lang="en-US" smtClean="0"/>
              <a:t>18</a:t>
            </a:fld>
            <a:endParaRPr lang="en-US"/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959429" y="3044958"/>
            <a:ext cx="0" cy="7680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527381" y="260648"/>
            <a:ext cx="864096" cy="3840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</a:rPr>
              <a:t>Matt</a:t>
            </a:r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527381" y="836712"/>
            <a:ext cx="864096" cy="3840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Damon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76" name="Straight Arrow Connector 75"/>
          <p:cNvCxnSpPr>
            <a:stCxn id="77" idx="2"/>
            <a:endCxn id="78" idx="0"/>
          </p:cNvCxnSpPr>
          <p:nvPr/>
        </p:nvCxnSpPr>
        <p:spPr>
          <a:xfrm>
            <a:off x="959429" y="644691"/>
            <a:ext cx="0" cy="192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>
            <a:off x="527381" y="1412776"/>
            <a:ext cx="864096" cy="3840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</a:rPr>
              <a:t>Oct</a:t>
            </a:r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527381" y="1988840"/>
            <a:ext cx="864096" cy="3840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</a:rPr>
              <a:t>8</a:t>
            </a:r>
            <a:endParaRPr lang="en-US" sz="1900" dirty="0">
              <a:solidFill>
                <a:schemeClr val="tx1"/>
              </a:solidFill>
            </a:endParaRPr>
          </a:p>
        </p:txBody>
      </p:sp>
      <p:cxnSp>
        <p:nvCxnSpPr>
          <p:cNvPr id="79" name="Straight Arrow Connector 78"/>
          <p:cNvCxnSpPr>
            <a:stCxn id="82" idx="2"/>
            <a:endCxn id="83" idx="0"/>
          </p:cNvCxnSpPr>
          <p:nvPr/>
        </p:nvCxnSpPr>
        <p:spPr>
          <a:xfrm>
            <a:off x="959429" y="1796819"/>
            <a:ext cx="0" cy="192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ounded Rectangle 79"/>
          <p:cNvSpPr/>
          <p:nvPr/>
        </p:nvSpPr>
        <p:spPr>
          <a:xfrm>
            <a:off x="527381" y="2564904"/>
            <a:ext cx="864096" cy="3840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900" dirty="0">
                <a:solidFill>
                  <a:schemeClr val="tx1"/>
                </a:solidFill>
              </a:rPr>
              <a:t>actor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527381" y="3140968"/>
            <a:ext cx="864096" cy="3840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writer</a:t>
            </a:r>
          </a:p>
        </p:txBody>
      </p:sp>
      <p:cxnSp>
        <p:nvCxnSpPr>
          <p:cNvPr id="82" name="Straight Arrow Connector 81"/>
          <p:cNvCxnSpPr>
            <a:stCxn id="85" idx="2"/>
            <a:endCxn id="86" idx="0"/>
          </p:cNvCxnSpPr>
          <p:nvPr/>
        </p:nvCxnSpPr>
        <p:spPr>
          <a:xfrm>
            <a:off x="959429" y="2948947"/>
            <a:ext cx="0" cy="192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Rounded Rectangle 82"/>
          <p:cNvSpPr/>
          <p:nvPr/>
        </p:nvSpPr>
        <p:spPr>
          <a:xfrm>
            <a:off x="527381" y="4293096"/>
            <a:ext cx="864096" cy="3840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900" dirty="0">
                <a:solidFill>
                  <a:schemeClr val="tx1"/>
                </a:solidFill>
              </a:rPr>
              <a:t>US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527381" y="4869160"/>
            <a:ext cx="864096" cy="3840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</a:rPr>
              <a:t>citizen</a:t>
            </a:r>
          </a:p>
        </p:txBody>
      </p:sp>
      <p:cxnSp>
        <p:nvCxnSpPr>
          <p:cNvPr id="85" name="Straight Arrow Connector 84"/>
          <p:cNvCxnSpPr>
            <a:stCxn id="88" idx="2"/>
            <a:endCxn id="108" idx="0"/>
          </p:cNvCxnSpPr>
          <p:nvPr/>
        </p:nvCxnSpPr>
        <p:spPr>
          <a:xfrm>
            <a:off x="959429" y="4677139"/>
            <a:ext cx="0" cy="192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78" idx="2"/>
            <a:endCxn id="82" idx="0"/>
          </p:cNvCxnSpPr>
          <p:nvPr/>
        </p:nvCxnSpPr>
        <p:spPr>
          <a:xfrm>
            <a:off x="959429" y="1220755"/>
            <a:ext cx="0" cy="192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83" idx="2"/>
            <a:endCxn id="85" idx="0"/>
          </p:cNvCxnSpPr>
          <p:nvPr/>
        </p:nvCxnSpPr>
        <p:spPr>
          <a:xfrm>
            <a:off x="959429" y="2372883"/>
            <a:ext cx="0" cy="192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87"/>
          <p:cNvSpPr/>
          <p:nvPr/>
        </p:nvSpPr>
        <p:spPr>
          <a:xfrm>
            <a:off x="527381" y="5445224"/>
            <a:ext cx="864096" cy="3840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Luciana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527381" y="6021288"/>
            <a:ext cx="864096" cy="3840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Bozan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959429" y="5829267"/>
            <a:ext cx="0" cy="192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959429" y="5253203"/>
            <a:ext cx="0" cy="192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78" idx="3"/>
          </p:cNvCxnSpPr>
          <p:nvPr/>
        </p:nvCxnSpPr>
        <p:spPr>
          <a:xfrm>
            <a:off x="1391477" y="1028733"/>
            <a:ext cx="3840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83" idx="3"/>
          </p:cNvCxnSpPr>
          <p:nvPr/>
        </p:nvCxnSpPr>
        <p:spPr>
          <a:xfrm>
            <a:off x="1391477" y="2180861"/>
            <a:ext cx="3840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86" idx="3"/>
          </p:cNvCxnSpPr>
          <p:nvPr/>
        </p:nvCxnSpPr>
        <p:spPr>
          <a:xfrm>
            <a:off x="1391477" y="3332989"/>
            <a:ext cx="3840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108" idx="3"/>
          </p:cNvCxnSpPr>
          <p:nvPr/>
        </p:nvCxnSpPr>
        <p:spPr>
          <a:xfrm>
            <a:off x="1391477" y="5061181"/>
            <a:ext cx="3840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1391477" y="6213309"/>
            <a:ext cx="3840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740738" y="3704643"/>
            <a:ext cx="414443" cy="4154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is-IS" sz="1900" dirty="0"/>
              <a:t>…</a:t>
            </a:r>
            <a:endParaRPr lang="en-US" sz="1900" dirty="0"/>
          </a:p>
        </p:txBody>
      </p:sp>
      <p:sp>
        <p:nvSpPr>
          <p:cNvPr id="123" name="TextBox 122"/>
          <p:cNvSpPr txBox="1"/>
          <p:nvPr/>
        </p:nvSpPr>
        <p:spPr>
          <a:xfrm>
            <a:off x="5332915" y="234598"/>
            <a:ext cx="2781717" cy="67710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dirty="0" smtClean="0"/>
              <a:t>Matt Damon born on Oct 8</a:t>
            </a:r>
          </a:p>
          <a:p>
            <a:r>
              <a:rPr lang="en-US" dirty="0" smtClean="0"/>
              <a:t> </a:t>
            </a:r>
            <a:r>
              <a:rPr lang="en-US" dirty="0"/>
              <a:t>is an American actor</a:t>
            </a:r>
            <a:r>
              <a:rPr lang="is-IS" dirty="0"/>
              <a:t>…</a:t>
            </a:r>
            <a:r>
              <a:rPr lang="en-US" dirty="0"/>
              <a:t> </a:t>
            </a:r>
          </a:p>
        </p:txBody>
      </p:sp>
      <p:pic>
        <p:nvPicPr>
          <p:cNvPr id="124" name="Picture 1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747" y="3813043"/>
            <a:ext cx="271242" cy="283035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4514770" y="3140968"/>
            <a:ext cx="963054" cy="56367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Forget</a:t>
            </a:r>
            <a:br>
              <a:rPr lang="en-US" dirty="0" smtClean="0"/>
            </a:br>
            <a:r>
              <a:rPr lang="en-US" dirty="0" smtClean="0"/>
              <a:t>Gate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98474" y="3477003"/>
            <a:ext cx="75212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Modified</a:t>
            </a:r>
            <a:endParaRPr lang="en-US" sz="12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074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421" y="4127294"/>
            <a:ext cx="5299261" cy="114241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  <p:extLst/>
          </p:nvPr>
        </p:nvSpPr>
        <p:spPr>
          <a:xfrm>
            <a:off x="554636" y="2001032"/>
            <a:ext cx="11458316" cy="40763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rgbClr val="4472C4"/>
                </a:solidFill>
              </a:rPr>
              <a:t>FORGET GATE:</a:t>
            </a:r>
            <a:r>
              <a:rPr lang="en-US" dirty="0">
                <a:solidFill>
                  <a:srgbClr val="000000"/>
                </a:solidFill>
              </a:rPr>
              <a:t> decides till when to stay on a </a:t>
            </a:r>
            <a:r>
              <a:rPr lang="en-US" dirty="0" smtClean="0">
                <a:solidFill>
                  <a:srgbClr val="000000"/>
                </a:solidFill>
              </a:rPr>
              <a:t>field</a:t>
            </a:r>
          </a:p>
          <a:p>
            <a:pPr marL="0" indent="0" algn="just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en-US" b="1" dirty="0" err="1">
                <a:solidFill>
                  <a:srgbClr val="4472C4"/>
                </a:solidFill>
              </a:rPr>
              <a:t>Orthogonalize</a:t>
            </a:r>
            <a:r>
              <a:rPr lang="en-US" b="1" dirty="0">
                <a:solidFill>
                  <a:srgbClr val="4472C4"/>
                </a:solidFill>
              </a:rPr>
              <a:t> </a:t>
            </a:r>
            <a:r>
              <a:rPr lang="en-US" dirty="0"/>
              <a:t>the context  vector once it is time to </a:t>
            </a:r>
            <a:r>
              <a:rPr lang="en-US" dirty="0" smtClean="0"/>
              <a:t>forget </a:t>
            </a:r>
            <a:endParaRPr lang="en-US" dirty="0"/>
          </a:p>
          <a:p>
            <a:pPr marL="0" indent="0" algn="just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C55A11"/>
                </a:solidFill>
              </a:rPr>
              <a:t>Gamma</a:t>
            </a:r>
            <a:r>
              <a:rPr lang="en-US" b="1" dirty="0">
                <a:solidFill>
                  <a:srgbClr val="C55A11"/>
                </a:solidFill>
              </a:rPr>
              <a:t>: </a:t>
            </a:r>
            <a:r>
              <a:rPr lang="en-US" dirty="0">
                <a:solidFill>
                  <a:srgbClr val="000000"/>
                </a:solidFill>
              </a:rPr>
              <a:t>Soft  </a:t>
            </a:r>
            <a:r>
              <a:rPr lang="en-US" dirty="0" err="1">
                <a:solidFill>
                  <a:srgbClr val="000000"/>
                </a:solidFill>
              </a:rPr>
              <a:t>orthogonalization</a:t>
            </a:r>
            <a:endParaRPr lang="en-US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6893-DCF6-F248-96D9-EFF159621886}" type="slidenum">
              <a:rPr lang="en-US" smtClean="0"/>
              <a:t>19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9059" y="170892"/>
            <a:ext cx="111147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omic Sans MS"/>
                <a:cs typeface="Comic Sans MS"/>
              </a:rPr>
              <a:t>Modeling </a:t>
            </a:r>
            <a:r>
              <a:rPr lang="en-US" dirty="0" smtClean="0">
                <a:latin typeface="Comic Sans MS"/>
                <a:cs typeface="Comic Sans MS"/>
              </a:rPr>
              <a:t>Never-Look-Back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543" y="2580033"/>
            <a:ext cx="5217361" cy="73962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439955" y="2580033"/>
            <a:ext cx="431786" cy="56790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80660" y="4419958"/>
            <a:ext cx="372882" cy="52712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85" y="3521950"/>
            <a:ext cx="1219201" cy="51723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825990" y="4216681"/>
            <a:ext cx="4003802" cy="1475585"/>
            <a:chOff x="7224682" y="4601757"/>
            <a:chExt cx="4899024" cy="1772346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9326353" y="5567187"/>
              <a:ext cx="2461225" cy="77043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7224682" y="6279784"/>
              <a:ext cx="4899024" cy="943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9326353" y="4601757"/>
              <a:ext cx="558800" cy="1754593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 flipV="1">
              <a:off x="8868059" y="4948071"/>
              <a:ext cx="459008" cy="138243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9897126" y="4663574"/>
              <a:ext cx="466387" cy="1309379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9207149" y="5997441"/>
              <a:ext cx="256089" cy="64988"/>
            </a:xfrm>
            <a:prstGeom prst="line">
              <a:avLst/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9464666" y="6004550"/>
              <a:ext cx="90924" cy="241376"/>
            </a:xfrm>
            <a:prstGeom prst="line">
              <a:avLst/>
            </a:prstGeom>
            <a:ln>
              <a:solidFill>
                <a:schemeClr val="tx1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957" y="4660110"/>
            <a:ext cx="493835" cy="34475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081" y="4409430"/>
            <a:ext cx="235647" cy="30877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299" y="4002640"/>
            <a:ext cx="250736" cy="32855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8203587" y="4409430"/>
            <a:ext cx="75212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Modified</a:t>
            </a:r>
            <a:endParaRPr lang="en-US" sz="12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776" y="5774828"/>
            <a:ext cx="4195749" cy="8604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36" y="5778246"/>
            <a:ext cx="5254812" cy="803673"/>
          </a:xfrm>
          <a:prstGeom prst="rect">
            <a:avLst/>
          </a:prstGeom>
        </p:spPr>
      </p:pic>
      <p:sp>
        <p:nvSpPr>
          <p:cNvPr id="30" name="Right Arrow 29"/>
          <p:cNvSpPr/>
          <p:nvPr/>
        </p:nvSpPr>
        <p:spPr>
          <a:xfrm>
            <a:off x="5936090" y="6022882"/>
            <a:ext cx="419044" cy="364375"/>
          </a:xfrm>
          <a:prstGeom prst="rightArrow">
            <a:avLst/>
          </a:prstGeom>
          <a:solidFill>
            <a:srgbClr val="7030A0"/>
          </a:solidFill>
          <a:ln w="38100">
            <a:solidFill>
              <a:srgbClr val="7030A0"/>
            </a:solidFill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Structured Data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6893-DCF6-F248-96D9-EFF159621886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019" y="2312640"/>
            <a:ext cx="2039065" cy="1663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44" y="2150066"/>
            <a:ext cx="3299811" cy="1238986"/>
          </a:xfrm>
          <a:prstGeom prst="rect">
            <a:avLst/>
          </a:prstGeom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108568" y="4136078"/>
            <a:ext cx="1988432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ea typeface="SimSun" panose="02010600030101010101" pitchFamily="2" charset="-122"/>
              </a:rPr>
              <a:t>{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ea typeface="SimSun" panose="02010600030101010101" pitchFamily="2" charset="-122"/>
              </a:rPr>
              <a:t>  "answer":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ea typeface="SimSun" panose="02010600030101010101" pitchFamily="2" charset="-122"/>
              </a:rPr>
              <a:t>  {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ea typeface="SimSun" panose="02010600030101010101" pitchFamily="2" charset="-122"/>
              </a:rPr>
              <a:t>   "premium": {"$":502.83},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ea typeface="SimSun" panose="02010600030101010101" pitchFamily="2" charset="-122"/>
              </a:rPr>
              <a:t>    "initial_payment": {"$":100},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ea typeface="SimSun" panose="02010600030101010101" pitchFamily="2" charset="-122"/>
              </a:rPr>
              <a:t>    "monthly_payment": {"$":85.57}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ea typeface="SimSun" panose="02010600030101010101" pitchFamily="2" charset="-122"/>
              </a:rPr>
              <a:t>  }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ea typeface="SimSun" panose="02010600030101010101" pitchFamily="2" charset="-122"/>
              </a:rPr>
              <a:t>}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517" y="4308378"/>
            <a:ext cx="1926044" cy="130551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977115" y="1413265"/>
            <a:ext cx="12273" cy="512564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432109" y="2238415"/>
            <a:ext cx="4211782" cy="35702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chemeClr val="accent1"/>
                </a:solidFill>
                <a:latin typeface="Verdana" charset="0"/>
              </a:rPr>
              <a:t>The child and his mother</a:t>
            </a:r>
            <a:r>
              <a:rPr lang="en-US" dirty="0" smtClean="0">
                <a:latin typeface="Verdana" charset="0"/>
              </a:rPr>
              <a:t>:</a:t>
            </a:r>
          </a:p>
          <a:p>
            <a:pPr algn="just"/>
            <a:endParaRPr lang="en-US" dirty="0">
              <a:latin typeface="Verdana" charset="0"/>
            </a:endParaRPr>
          </a:p>
          <a:p>
            <a:pPr algn="just"/>
            <a:r>
              <a:rPr lang="en-US" sz="1400" dirty="0">
                <a:latin typeface="Verdana" charset="0"/>
              </a:rPr>
              <a:t>A curious child asked his mother: “Mommy, why are some of your hairs turning grey</a:t>
            </a:r>
            <a:r>
              <a:rPr lang="en-US" sz="1400" dirty="0" smtClean="0">
                <a:latin typeface="Verdana" charset="0"/>
              </a:rPr>
              <a:t>?”</a:t>
            </a:r>
          </a:p>
          <a:p>
            <a:pPr algn="just"/>
            <a:endParaRPr lang="en-US" sz="1400" dirty="0">
              <a:latin typeface="Verdana" charset="0"/>
            </a:endParaRPr>
          </a:p>
          <a:p>
            <a:pPr algn="just"/>
            <a:r>
              <a:rPr lang="en-US" sz="1400" dirty="0">
                <a:latin typeface="Verdana" charset="0"/>
              </a:rPr>
              <a:t>The mother tried to use this occasion to teach her child: “It is because of you, dear. Every bad action of yours will turn one of my hairs grey</a:t>
            </a:r>
            <a:r>
              <a:rPr lang="en-US" sz="1400" dirty="0" smtClean="0">
                <a:latin typeface="Verdana" charset="0"/>
              </a:rPr>
              <a:t>!”</a:t>
            </a:r>
          </a:p>
          <a:p>
            <a:pPr algn="just"/>
            <a:endParaRPr lang="en-US" sz="1400" dirty="0">
              <a:latin typeface="Verdana" charset="0"/>
            </a:endParaRPr>
          </a:p>
          <a:p>
            <a:pPr algn="just"/>
            <a:r>
              <a:rPr lang="en-US" sz="1400" dirty="0">
                <a:latin typeface="Verdana" charset="0"/>
              </a:rPr>
              <a:t>The child replied innocently: “Now I know why grandmother has only grey hairs on her head.”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092796" y="1291474"/>
            <a:ext cx="27991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Unstructured Text</a:t>
            </a:r>
            <a:endParaRPr lang="en-US" sz="28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6144" y="1814694"/>
            <a:ext cx="67961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Table</a:t>
            </a:r>
            <a:endParaRPr lang="en-US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95980" y="1965400"/>
            <a:ext cx="76033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Graph</a:t>
            </a:r>
            <a:endParaRPr lang="en-US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19888" y="5641591"/>
            <a:ext cx="73610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HTML</a:t>
            </a:r>
            <a:endParaRPr lang="en-US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01951" y="5641591"/>
            <a:ext cx="66556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JSON</a:t>
            </a:r>
            <a:endParaRPr lang="en-US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018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" name="Elbow Connector 132"/>
          <p:cNvCxnSpPr>
            <a:stCxn id="109" idx="0"/>
            <a:endCxn id="91" idx="1"/>
          </p:cNvCxnSpPr>
          <p:nvPr/>
        </p:nvCxnSpPr>
        <p:spPr>
          <a:xfrm flipV="1">
            <a:off x="4175786" y="3044958"/>
            <a:ext cx="2112236" cy="38404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2351584" y="2468894"/>
            <a:ext cx="0" cy="13441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1775520" y="836712"/>
            <a:ext cx="1152128" cy="3840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900" dirty="0">
                <a:solidFill>
                  <a:schemeClr val="tx1"/>
                </a:solidFill>
              </a:rPr>
              <a:t>name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775520" y="1988840"/>
            <a:ext cx="1152128" cy="3840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900" dirty="0">
                <a:solidFill>
                  <a:schemeClr val="tx1"/>
                </a:solidFill>
              </a:rPr>
              <a:t>born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775520" y="3140968"/>
            <a:ext cx="1152128" cy="3840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occupation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775520" y="4869160"/>
            <a:ext cx="1152128" cy="3840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nationality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775520" y="6021288"/>
            <a:ext cx="1152128" cy="3840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900" dirty="0">
                <a:solidFill>
                  <a:schemeClr val="tx1"/>
                </a:solidFill>
              </a:rPr>
              <a:t>spouse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132109" y="3704643"/>
            <a:ext cx="414443" cy="4154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is-IS" sz="1900" dirty="0"/>
              <a:t>…</a:t>
            </a:r>
            <a:endParaRPr lang="en-US" sz="1900" dirty="0"/>
          </a:p>
        </p:txBody>
      </p:sp>
      <p:cxnSp>
        <p:nvCxnSpPr>
          <p:cNvPr id="55" name="Straight Arrow Connector 54"/>
          <p:cNvCxnSpPr>
            <a:stCxn id="35" idx="2"/>
            <a:endCxn id="36" idx="0"/>
          </p:cNvCxnSpPr>
          <p:nvPr/>
        </p:nvCxnSpPr>
        <p:spPr>
          <a:xfrm>
            <a:off x="2351584" y="1220755"/>
            <a:ext cx="0" cy="7680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6" idx="2"/>
            <a:endCxn id="37" idx="0"/>
          </p:cNvCxnSpPr>
          <p:nvPr/>
        </p:nvCxnSpPr>
        <p:spPr>
          <a:xfrm>
            <a:off x="2351584" y="2372883"/>
            <a:ext cx="0" cy="7680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38" idx="2"/>
            <a:endCxn id="39" idx="0"/>
          </p:cNvCxnSpPr>
          <p:nvPr/>
        </p:nvCxnSpPr>
        <p:spPr>
          <a:xfrm>
            <a:off x="2351584" y="5253203"/>
            <a:ext cx="0" cy="7680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5519936" y="932722"/>
            <a:ext cx="2112235" cy="2112235"/>
            <a:chOff x="5148064" y="627534"/>
            <a:chExt cx="1584176" cy="1584176"/>
          </a:xfrm>
        </p:grpSpPr>
        <p:sp>
          <p:nvSpPr>
            <p:cNvPr id="90" name="Rounded Rectangle 89"/>
            <p:cNvSpPr/>
            <p:nvPr/>
          </p:nvSpPr>
          <p:spPr>
            <a:xfrm rot="16200000">
              <a:off x="4968044" y="1743658"/>
              <a:ext cx="648072" cy="28803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ounded Rectangle 90"/>
            <p:cNvSpPr/>
            <p:nvPr/>
          </p:nvSpPr>
          <p:spPr>
            <a:xfrm rot="16200000">
              <a:off x="5400092" y="1743658"/>
              <a:ext cx="648072" cy="28803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ounded Rectangle 91"/>
            <p:cNvSpPr/>
            <p:nvPr/>
          </p:nvSpPr>
          <p:spPr>
            <a:xfrm rot="16200000">
              <a:off x="5832140" y="1743658"/>
              <a:ext cx="648072" cy="28803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Arrow Connector 92"/>
            <p:cNvCxnSpPr>
              <a:stCxn id="91" idx="2"/>
              <a:endCxn id="92" idx="0"/>
            </p:cNvCxnSpPr>
            <p:nvPr/>
          </p:nvCxnSpPr>
          <p:spPr>
            <a:xfrm rot="16200000">
              <a:off x="5940152" y="1815666"/>
              <a:ext cx="0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90" idx="2"/>
              <a:endCxn id="91" idx="0"/>
            </p:cNvCxnSpPr>
            <p:nvPr/>
          </p:nvCxnSpPr>
          <p:spPr>
            <a:xfrm rot="16200000">
              <a:off x="5508104" y="1815666"/>
              <a:ext cx="0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 rot="16200000">
              <a:off x="5400092" y="807554"/>
              <a:ext cx="648072" cy="2880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ounded Rectangle 95"/>
            <p:cNvSpPr/>
            <p:nvPr/>
          </p:nvSpPr>
          <p:spPr>
            <a:xfrm rot="16200000">
              <a:off x="4968044" y="807554"/>
              <a:ext cx="648072" cy="2880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ounded Rectangle 96"/>
            <p:cNvSpPr/>
            <p:nvPr/>
          </p:nvSpPr>
          <p:spPr>
            <a:xfrm rot="16200000">
              <a:off x="5832140" y="807554"/>
              <a:ext cx="648072" cy="2880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Arrow Connector 97"/>
            <p:cNvCxnSpPr>
              <a:stCxn id="90" idx="3"/>
              <a:endCxn id="96" idx="1"/>
            </p:cNvCxnSpPr>
            <p:nvPr/>
          </p:nvCxnSpPr>
          <p:spPr>
            <a:xfrm rot="16200000">
              <a:off x="5148064" y="1419622"/>
              <a:ext cx="2880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92" idx="3"/>
              <a:endCxn id="97" idx="1"/>
            </p:cNvCxnSpPr>
            <p:nvPr/>
          </p:nvCxnSpPr>
          <p:spPr>
            <a:xfrm rot="16200000">
              <a:off x="6012160" y="1419622"/>
              <a:ext cx="2880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96" idx="2"/>
              <a:endCxn id="95" idx="0"/>
            </p:cNvCxnSpPr>
            <p:nvPr/>
          </p:nvCxnSpPr>
          <p:spPr>
            <a:xfrm>
              <a:off x="5436096" y="951570"/>
              <a:ext cx="14401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95" idx="2"/>
              <a:endCxn id="97" idx="0"/>
            </p:cNvCxnSpPr>
            <p:nvPr/>
          </p:nvCxnSpPr>
          <p:spPr>
            <a:xfrm>
              <a:off x="5868144" y="951570"/>
              <a:ext cx="14401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91" idx="3"/>
              <a:endCxn id="95" idx="1"/>
            </p:cNvCxnSpPr>
            <p:nvPr/>
          </p:nvCxnSpPr>
          <p:spPr>
            <a:xfrm flipV="1">
              <a:off x="5724128" y="1275606"/>
              <a:ext cx="0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ounded Rectangle 102"/>
            <p:cNvSpPr/>
            <p:nvPr/>
          </p:nvSpPr>
          <p:spPr>
            <a:xfrm rot="16200000">
              <a:off x="6264188" y="1743658"/>
              <a:ext cx="648072" cy="28803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Arrow Connector 103"/>
            <p:cNvCxnSpPr>
              <a:endCxn id="103" idx="0"/>
            </p:cNvCxnSpPr>
            <p:nvPr/>
          </p:nvCxnSpPr>
          <p:spPr>
            <a:xfrm rot="16200000">
              <a:off x="6372200" y="1815666"/>
              <a:ext cx="0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ounded Rectangle 104"/>
            <p:cNvSpPr/>
            <p:nvPr/>
          </p:nvSpPr>
          <p:spPr>
            <a:xfrm rot="16200000">
              <a:off x="6264188" y="807554"/>
              <a:ext cx="648072" cy="2880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Arrow Connector 105"/>
            <p:cNvCxnSpPr>
              <a:stCxn id="103" idx="3"/>
              <a:endCxn id="105" idx="1"/>
            </p:cNvCxnSpPr>
            <p:nvPr/>
          </p:nvCxnSpPr>
          <p:spPr>
            <a:xfrm rot="16200000">
              <a:off x="6444208" y="1419622"/>
              <a:ext cx="2880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endCxn id="105" idx="0"/>
            </p:cNvCxnSpPr>
            <p:nvPr/>
          </p:nvCxnSpPr>
          <p:spPr>
            <a:xfrm>
              <a:off x="6300192" y="951570"/>
              <a:ext cx="14401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Rounded Rectangle 108"/>
          <p:cNvSpPr/>
          <p:nvPr/>
        </p:nvSpPr>
        <p:spPr>
          <a:xfrm rot="5400000">
            <a:off x="2687622" y="3188975"/>
            <a:ext cx="2496275" cy="48005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Field Attention</a:t>
            </a:r>
          </a:p>
        </p:txBody>
      </p:sp>
      <p:cxnSp>
        <p:nvCxnSpPr>
          <p:cNvPr id="111" name="Straight Arrow Connector 110"/>
          <p:cNvCxnSpPr>
            <a:stCxn id="35" idx="3"/>
            <a:endCxn id="109" idx="2"/>
          </p:cNvCxnSpPr>
          <p:nvPr/>
        </p:nvCxnSpPr>
        <p:spPr>
          <a:xfrm>
            <a:off x="2927648" y="1028734"/>
            <a:ext cx="768085" cy="24002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36" idx="3"/>
            <a:endCxn id="109" idx="2"/>
          </p:cNvCxnSpPr>
          <p:nvPr/>
        </p:nvCxnSpPr>
        <p:spPr>
          <a:xfrm>
            <a:off x="2927648" y="2180862"/>
            <a:ext cx="768085" cy="12481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37" idx="3"/>
            <a:endCxn id="109" idx="2"/>
          </p:cNvCxnSpPr>
          <p:nvPr/>
        </p:nvCxnSpPr>
        <p:spPr>
          <a:xfrm>
            <a:off x="2927648" y="3332990"/>
            <a:ext cx="768085" cy="96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38" idx="3"/>
            <a:endCxn id="109" idx="2"/>
          </p:cNvCxnSpPr>
          <p:nvPr/>
        </p:nvCxnSpPr>
        <p:spPr>
          <a:xfrm flipV="1">
            <a:off x="2927648" y="3429002"/>
            <a:ext cx="768085" cy="16321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39" idx="3"/>
            <a:endCxn id="109" idx="2"/>
          </p:cNvCxnSpPr>
          <p:nvPr/>
        </p:nvCxnSpPr>
        <p:spPr>
          <a:xfrm flipV="1">
            <a:off x="2927648" y="3429002"/>
            <a:ext cx="768085" cy="27843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Rounded Rectangle 120"/>
          <p:cNvSpPr/>
          <p:nvPr/>
        </p:nvSpPr>
        <p:spPr>
          <a:xfrm rot="5400000">
            <a:off x="3549559" y="3095119"/>
            <a:ext cx="2496277" cy="667764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Stay On + Never Look Back</a:t>
            </a:r>
          </a:p>
        </p:txBody>
      </p:sp>
      <p:sp>
        <p:nvSpPr>
          <p:cNvPr id="76" name="TextBox 75"/>
          <p:cNvSpPr txBox="1"/>
          <p:nvPr/>
        </p:nvSpPr>
        <p:spPr>
          <a:xfrm rot="5400000">
            <a:off x="-451087" y="2995660"/>
            <a:ext cx="1464497" cy="5539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Encoder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257123" y="4632466"/>
            <a:ext cx="1265575" cy="5539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Attend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358586" y="3140968"/>
            <a:ext cx="1502969" cy="5539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Decoder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8011211" y="260648"/>
            <a:ext cx="3845429" cy="5184576"/>
          </a:xfrm>
          <a:prstGeom prst="roundRect">
            <a:avLst/>
          </a:prstGeom>
          <a:solidFill>
            <a:schemeClr val="accent3">
              <a:lumMod val="40000"/>
              <a:lumOff val="60000"/>
              <a:alpha val="3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380990" indent="-38099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Basic </a:t>
            </a:r>
            <a:r>
              <a:rPr lang="en-US" sz="2400" b="1" dirty="0">
                <a:solidFill>
                  <a:srgbClr val="000000"/>
                </a:solidFill>
              </a:rPr>
              <a:t>Encode-Attend-Decode</a:t>
            </a:r>
            <a:r>
              <a:rPr lang="en-US" sz="2400" dirty="0">
                <a:solidFill>
                  <a:srgbClr val="000000"/>
                </a:solidFill>
              </a:rPr>
              <a:t> Model</a:t>
            </a:r>
          </a:p>
          <a:p>
            <a:pPr marL="380990" indent="-38099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b="1" dirty="0">
                <a:solidFill>
                  <a:srgbClr val="000000"/>
                </a:solidFill>
              </a:rPr>
              <a:t>Key aspects of our model</a:t>
            </a:r>
            <a:endParaRPr lang="en-US" sz="2400" dirty="0">
              <a:solidFill>
                <a:srgbClr val="000000"/>
              </a:solidFill>
            </a:endParaRPr>
          </a:p>
          <a:p>
            <a:pPr marL="342891" indent="-342891"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Hierarchical Model</a:t>
            </a:r>
          </a:p>
          <a:p>
            <a:pPr marL="342891" indent="-342891">
              <a:buFontTx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Forget gate to STAY ON or FORGET previous field.</a:t>
            </a:r>
          </a:p>
          <a:p>
            <a:pPr marL="342891" indent="-342891"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Modify context vector </a:t>
            </a:r>
            <a:r>
              <a:rPr lang="en-US" sz="2400" dirty="0">
                <a:solidFill>
                  <a:srgbClr val="000000"/>
                </a:solidFill>
              </a:rPr>
              <a:t>to </a:t>
            </a:r>
            <a:r>
              <a:rPr lang="en-US" sz="2400" dirty="0" smtClean="0">
                <a:solidFill>
                  <a:srgbClr val="000000"/>
                </a:solidFill>
              </a:rPr>
              <a:t>NEVER LOOK BACK at </a:t>
            </a:r>
            <a:r>
              <a:rPr lang="en-US" sz="2400" dirty="0">
                <a:solidFill>
                  <a:srgbClr val="000000"/>
                </a:solidFill>
              </a:rPr>
              <a:t>the same </a:t>
            </a:r>
            <a:r>
              <a:rPr lang="en-US" sz="2400" dirty="0" smtClean="0">
                <a:solidFill>
                  <a:srgbClr val="000000"/>
                </a:solidFill>
              </a:rPr>
              <a:t>field once FORGET is activated.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839199" y="4632466"/>
            <a:ext cx="1201580" cy="5539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Refine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6893-DCF6-F248-96D9-EFF159621886}" type="slidenum">
              <a:rPr lang="en-US" smtClean="0"/>
              <a:t>20</a:t>
            </a:fld>
            <a:endParaRPr lang="en-US"/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959429" y="3044958"/>
            <a:ext cx="0" cy="7680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527381" y="260648"/>
            <a:ext cx="864096" cy="3840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</a:rPr>
              <a:t>Matt</a:t>
            </a:r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527381" y="836712"/>
            <a:ext cx="864096" cy="3840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Damon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77" name="Straight Arrow Connector 76"/>
          <p:cNvCxnSpPr>
            <a:stCxn id="78" idx="2"/>
            <a:endCxn id="79" idx="0"/>
          </p:cNvCxnSpPr>
          <p:nvPr/>
        </p:nvCxnSpPr>
        <p:spPr>
          <a:xfrm>
            <a:off x="959429" y="644691"/>
            <a:ext cx="0" cy="192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ounded Rectangle 77"/>
          <p:cNvSpPr/>
          <p:nvPr/>
        </p:nvSpPr>
        <p:spPr>
          <a:xfrm>
            <a:off x="527381" y="1412776"/>
            <a:ext cx="864096" cy="3840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</a:rPr>
              <a:t>Oct</a:t>
            </a:r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527381" y="1988840"/>
            <a:ext cx="864096" cy="3840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900" dirty="0" smtClean="0">
                <a:solidFill>
                  <a:schemeClr val="tx1"/>
                </a:solidFill>
              </a:rPr>
              <a:t>8</a:t>
            </a:r>
            <a:endParaRPr lang="en-US" sz="1900" dirty="0">
              <a:solidFill>
                <a:schemeClr val="tx1"/>
              </a:solidFill>
            </a:endParaRPr>
          </a:p>
        </p:txBody>
      </p:sp>
      <p:cxnSp>
        <p:nvCxnSpPr>
          <p:cNvPr id="80" name="Straight Arrow Connector 79"/>
          <p:cNvCxnSpPr>
            <a:stCxn id="83" idx="2"/>
            <a:endCxn id="84" idx="0"/>
          </p:cNvCxnSpPr>
          <p:nvPr/>
        </p:nvCxnSpPr>
        <p:spPr>
          <a:xfrm>
            <a:off x="959429" y="1796819"/>
            <a:ext cx="0" cy="192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ounded Rectangle 80"/>
          <p:cNvSpPr/>
          <p:nvPr/>
        </p:nvSpPr>
        <p:spPr>
          <a:xfrm>
            <a:off x="527381" y="2564904"/>
            <a:ext cx="864096" cy="3840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900" dirty="0">
                <a:solidFill>
                  <a:schemeClr val="tx1"/>
                </a:solidFill>
              </a:rPr>
              <a:t>actor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527381" y="3140968"/>
            <a:ext cx="864096" cy="3840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writer</a:t>
            </a:r>
          </a:p>
        </p:txBody>
      </p:sp>
      <p:cxnSp>
        <p:nvCxnSpPr>
          <p:cNvPr id="83" name="Straight Arrow Connector 82"/>
          <p:cNvCxnSpPr>
            <a:stCxn id="86" idx="2"/>
            <a:endCxn id="87" idx="0"/>
          </p:cNvCxnSpPr>
          <p:nvPr/>
        </p:nvCxnSpPr>
        <p:spPr>
          <a:xfrm>
            <a:off x="959429" y="2948947"/>
            <a:ext cx="0" cy="192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527381" y="4293096"/>
            <a:ext cx="864096" cy="3840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900" dirty="0">
                <a:solidFill>
                  <a:schemeClr val="tx1"/>
                </a:solidFill>
              </a:rPr>
              <a:t>US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527381" y="4869160"/>
            <a:ext cx="864096" cy="3840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</a:rPr>
              <a:t>citizen</a:t>
            </a:r>
          </a:p>
        </p:txBody>
      </p:sp>
      <p:cxnSp>
        <p:nvCxnSpPr>
          <p:cNvPr id="86" name="Straight Arrow Connector 85"/>
          <p:cNvCxnSpPr>
            <a:stCxn id="112" idx="2"/>
            <a:endCxn id="114" idx="0"/>
          </p:cNvCxnSpPr>
          <p:nvPr/>
        </p:nvCxnSpPr>
        <p:spPr>
          <a:xfrm>
            <a:off x="959429" y="4677139"/>
            <a:ext cx="0" cy="192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79" idx="2"/>
            <a:endCxn id="83" idx="0"/>
          </p:cNvCxnSpPr>
          <p:nvPr/>
        </p:nvCxnSpPr>
        <p:spPr>
          <a:xfrm>
            <a:off x="959429" y="1220755"/>
            <a:ext cx="0" cy="192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84" idx="2"/>
            <a:endCxn id="86" idx="0"/>
          </p:cNvCxnSpPr>
          <p:nvPr/>
        </p:nvCxnSpPr>
        <p:spPr>
          <a:xfrm>
            <a:off x="959429" y="2372883"/>
            <a:ext cx="0" cy="192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Rounded Rectangle 111"/>
          <p:cNvSpPr/>
          <p:nvPr/>
        </p:nvSpPr>
        <p:spPr>
          <a:xfrm>
            <a:off x="527381" y="5445224"/>
            <a:ext cx="864096" cy="3840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Luciana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527381" y="6021288"/>
            <a:ext cx="864096" cy="38404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Bozan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16" name="Straight Arrow Connector 115"/>
          <p:cNvCxnSpPr/>
          <p:nvPr/>
        </p:nvCxnSpPr>
        <p:spPr>
          <a:xfrm>
            <a:off x="959429" y="5829267"/>
            <a:ext cx="0" cy="192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959429" y="5253203"/>
            <a:ext cx="0" cy="1920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79" idx="3"/>
          </p:cNvCxnSpPr>
          <p:nvPr/>
        </p:nvCxnSpPr>
        <p:spPr>
          <a:xfrm>
            <a:off x="1391477" y="1028733"/>
            <a:ext cx="3840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84" idx="3"/>
          </p:cNvCxnSpPr>
          <p:nvPr/>
        </p:nvCxnSpPr>
        <p:spPr>
          <a:xfrm>
            <a:off x="1391477" y="2180861"/>
            <a:ext cx="3840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87" idx="3"/>
          </p:cNvCxnSpPr>
          <p:nvPr/>
        </p:nvCxnSpPr>
        <p:spPr>
          <a:xfrm>
            <a:off x="1391477" y="3332989"/>
            <a:ext cx="3840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14" idx="3"/>
          </p:cNvCxnSpPr>
          <p:nvPr/>
        </p:nvCxnSpPr>
        <p:spPr>
          <a:xfrm>
            <a:off x="1391477" y="5061181"/>
            <a:ext cx="3840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1391477" y="6213309"/>
            <a:ext cx="38404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740738" y="3704643"/>
            <a:ext cx="414443" cy="4154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is-IS" sz="1900" dirty="0"/>
              <a:t>…</a:t>
            </a:r>
            <a:endParaRPr lang="en-US" sz="1900" dirty="0"/>
          </a:p>
        </p:txBody>
      </p:sp>
      <p:sp>
        <p:nvSpPr>
          <p:cNvPr id="127" name="TextBox 126"/>
          <p:cNvSpPr txBox="1"/>
          <p:nvPr/>
        </p:nvSpPr>
        <p:spPr>
          <a:xfrm>
            <a:off x="5332915" y="234598"/>
            <a:ext cx="2781717" cy="67710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dirty="0" smtClean="0"/>
              <a:t>Matt Damon born on Oct 8</a:t>
            </a:r>
          </a:p>
          <a:p>
            <a:r>
              <a:rPr lang="en-US" dirty="0" smtClean="0"/>
              <a:t> </a:t>
            </a:r>
            <a:r>
              <a:rPr lang="en-US" dirty="0"/>
              <a:t>is an American actor</a:t>
            </a:r>
            <a:r>
              <a:rPr lang="is-IS" dirty="0"/>
              <a:t>…</a:t>
            </a:r>
            <a:r>
              <a:rPr lang="en-US" dirty="0"/>
              <a:t> </a:t>
            </a:r>
          </a:p>
        </p:txBody>
      </p:sp>
      <p:pic>
        <p:nvPicPr>
          <p:cNvPr id="129" name="Picture 1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866" y="3892502"/>
            <a:ext cx="271242" cy="283035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30" name="Rectangle 129"/>
          <p:cNvSpPr/>
          <p:nvPr/>
        </p:nvSpPr>
        <p:spPr>
          <a:xfrm>
            <a:off x="5257593" y="3556462"/>
            <a:ext cx="75212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Modified</a:t>
            </a:r>
            <a:endParaRPr lang="en-US" sz="12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802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/>
          </p:nvPr>
        </p:nvSpPr>
        <p:spPr/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Visualizing Attention Weights</a:t>
            </a:r>
          </a:p>
        </p:txBody>
      </p:sp>
      <p:sp>
        <p:nvSpPr>
          <p:cNvPr id="7" name="TextBox 6"/>
          <p:cNvSpPr txBox="1"/>
          <p:nvPr>
            <p:extLst/>
          </p:nvPr>
        </p:nvSpPr>
        <p:spPr>
          <a:xfrm>
            <a:off x="7360026" y="6166599"/>
            <a:ext cx="3248858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i="1" dirty="0">
                <a:solidFill>
                  <a:srgbClr val="4472C4"/>
                </a:solidFill>
              </a:rPr>
              <a:t>Hierarchical + SO-NLB Model</a:t>
            </a:r>
          </a:p>
        </p:txBody>
      </p:sp>
      <p:sp>
        <p:nvSpPr>
          <p:cNvPr id="9" name="TextBox 8"/>
          <p:cNvSpPr txBox="1"/>
          <p:nvPr>
            <p:extLst/>
          </p:nvPr>
        </p:nvSpPr>
        <p:spPr>
          <a:xfrm>
            <a:off x="2273442" y="6209144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i="1" dirty="0">
                <a:solidFill>
                  <a:srgbClr val="4472C4"/>
                </a:solidFill>
              </a:rPr>
              <a:t>Hierarchical Model</a:t>
            </a:r>
          </a:p>
        </p:txBody>
      </p:sp>
      <p:pic>
        <p:nvPicPr>
          <p:cNvPr id="5" name="Picture 9" descr="eng_hier_973_c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2501" y="1822570"/>
            <a:ext cx="4667250" cy="4362450"/>
          </a:xfrm>
          <a:prstGeom prst="rect">
            <a:avLst/>
          </a:prstGeom>
        </p:spPr>
      </p:pic>
      <p:pic>
        <p:nvPicPr>
          <p:cNvPr id="13" name="Picture 13" descr="eng_nlb_973_c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45551" y="1822570"/>
            <a:ext cx="4629150" cy="43624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6893-DCF6-F248-96D9-EFF15962188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40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/>
          </p:nvPr>
        </p:nvSpPr>
        <p:spPr/>
        <p:txBody>
          <a:bodyPr/>
          <a:lstStyle/>
          <a:p>
            <a:r>
              <a:rPr lang="en-US" dirty="0">
                <a:latin typeface="Comic Sans MS" charset="0"/>
                <a:ea typeface="Comic Sans MS" charset="0"/>
                <a:cs typeface="Comic Sans MS" charset="0"/>
              </a:rPr>
              <a:t>Experimental Results</a:t>
            </a:r>
          </a:p>
        </p:txBody>
      </p:sp>
      <p:graphicFrame>
        <p:nvGraphicFramePr>
          <p:cNvPr id="8" name="Table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310892"/>
              </p:ext>
            </p:extLst>
          </p:nvPr>
        </p:nvGraphicFramePr>
        <p:xfrm>
          <a:off x="606870" y="1646238"/>
          <a:ext cx="10978260" cy="2319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4565">
                  <a:extLst>
                    <a:ext uri="{9D8B030D-6E8A-4147-A177-3AD203B41FA5}">
                      <a16:colId xmlns:a16="http://schemas.microsoft.com/office/drawing/2014/main" xmlns="" val="3985541333"/>
                    </a:ext>
                  </a:extLst>
                </a:gridCol>
                <a:gridCol w="2744565">
                  <a:extLst>
                    <a:ext uri="{9D8B030D-6E8A-4147-A177-3AD203B41FA5}">
                      <a16:colId xmlns:a16="http://schemas.microsoft.com/office/drawing/2014/main" xmlns="" val="1873541903"/>
                    </a:ext>
                  </a:extLst>
                </a:gridCol>
                <a:gridCol w="2744565">
                  <a:extLst>
                    <a:ext uri="{9D8B030D-6E8A-4147-A177-3AD203B41FA5}">
                      <a16:colId xmlns:a16="http://schemas.microsoft.com/office/drawing/2014/main" xmlns="" val="2218629917"/>
                    </a:ext>
                  </a:extLst>
                </a:gridCol>
                <a:gridCol w="2744565">
                  <a:extLst>
                    <a:ext uri="{9D8B030D-6E8A-4147-A177-3AD203B41FA5}">
                      <a16:colId xmlns:a16="http://schemas.microsoft.com/office/drawing/2014/main" xmlns="" val="3030318614"/>
                    </a:ext>
                  </a:extLst>
                </a:gridCol>
              </a:tblGrid>
              <a:tr h="41275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BLEU-4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NIST-4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ROUGE-4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5549599"/>
                  </a:ext>
                </a:extLst>
              </a:tr>
              <a:tr h="6977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Baseline[ Lebret et al., 2016]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34.7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7.98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25.8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6909917"/>
                  </a:ext>
                </a:extLst>
              </a:tr>
              <a:tr h="40293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Encode-Attend-Decode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38.2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8.47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34.28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4161985"/>
                  </a:ext>
                </a:extLst>
              </a:tr>
              <a:tr h="40293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Hierarchical Encoder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41.2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8.96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38.7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966248"/>
                  </a:ext>
                </a:extLst>
              </a:tr>
              <a:tr h="40293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 dirty="0"/>
                        <a:t>Hierarchical + SO-NLB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42.0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9.17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39.1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485782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6893-DCF6-F248-96D9-EFF159621886}" type="slidenum">
              <a:rPr lang="en-US" smtClean="0"/>
              <a:t>22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WikiBio</a:t>
            </a:r>
            <a:r>
              <a:rPr lang="en-US" dirty="0" smtClean="0"/>
              <a:t> dataset [</a:t>
            </a:r>
            <a:r>
              <a:rPr lang="en-US" dirty="0" err="1" smtClean="0"/>
              <a:t>Lebret</a:t>
            </a:r>
            <a:r>
              <a:rPr lang="en-US" dirty="0" smtClean="0"/>
              <a:t> et. al 2016]</a:t>
            </a:r>
          </a:p>
          <a:p>
            <a:pPr lvl="1"/>
            <a:r>
              <a:rPr lang="en-US" dirty="0" smtClean="0"/>
              <a:t>728,321 instances extracted from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English</a:t>
            </a:r>
            <a:r>
              <a:rPr lang="en-US" dirty="0" smtClean="0"/>
              <a:t> Wikipedia 2015.</a:t>
            </a:r>
          </a:p>
          <a:p>
            <a:r>
              <a:rPr lang="en-US" dirty="0" smtClean="0"/>
              <a:t>We generated dataset for </a:t>
            </a:r>
            <a:r>
              <a:rPr lang="en-US" dirty="0" smtClean="0">
                <a:solidFill>
                  <a:srgbClr val="00B050"/>
                </a:solidFill>
              </a:rPr>
              <a:t>French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B0F0"/>
                </a:solidFill>
              </a:rPr>
              <a:t>German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Similar results seen.</a:t>
            </a:r>
          </a:p>
          <a:p>
            <a:pPr lvl="1"/>
            <a:r>
              <a:rPr lang="en-US" dirty="0"/>
              <a:t>French (170K) and German (50K).</a:t>
            </a:r>
          </a:p>
          <a:p>
            <a:pPr lvl="1"/>
            <a:r>
              <a:rPr lang="en-US" dirty="0" smtClean="0"/>
              <a:t>Too be released soon.</a:t>
            </a:r>
          </a:p>
        </p:txBody>
      </p:sp>
    </p:spTree>
    <p:extLst>
      <p:ext uri="{BB962C8B-B14F-4D97-AF65-F5344CB8AC3E}">
        <p14:creationId xmlns:p14="http://schemas.microsoft.com/office/powerpoint/2010/main" val="64704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6893-DCF6-F248-96D9-EFF159621886}" type="slidenum">
              <a:rPr lang="en-US" smtClean="0"/>
              <a:t>23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  <p:extLst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Summary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60086" y="2391239"/>
            <a:ext cx="2347690" cy="76706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pple Chancery"/>
                <a:cs typeface="Apple Chancery"/>
              </a:rPr>
              <a:t>ENCODE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643730" y="2375648"/>
            <a:ext cx="2347690" cy="76706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dirty="0">
                <a:solidFill>
                  <a:srgbClr val="000000"/>
                </a:solidFill>
                <a:latin typeface="Apple Chancery"/>
                <a:cs typeface="Apple Chancery"/>
              </a:rPr>
              <a:t>ATTEND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482556" y="2375648"/>
            <a:ext cx="2347690" cy="767060"/>
          </a:xfrm>
          <a:prstGeom prst="roundRect">
            <a:avLst/>
          </a:prstGeom>
          <a:solidFill>
            <a:srgbClr val="FF0000"/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pple Chancery"/>
                <a:cs typeface="Apple Chancery"/>
              </a:rPr>
              <a:t>REFINE</a:t>
            </a:r>
          </a:p>
        </p:txBody>
      </p:sp>
      <p:cxnSp>
        <p:nvCxnSpPr>
          <p:cNvPr id="21" name="Straight Arrow Connector 20"/>
          <p:cNvCxnSpPr>
            <a:stCxn id="18" idx="3"/>
            <a:endCxn id="19" idx="1"/>
          </p:cNvCxnSpPr>
          <p:nvPr/>
        </p:nvCxnSpPr>
        <p:spPr>
          <a:xfrm flipV="1">
            <a:off x="3107776" y="2759178"/>
            <a:ext cx="535954" cy="155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9" idx="3"/>
            <a:endCxn id="20" idx="1"/>
          </p:cNvCxnSpPr>
          <p:nvPr/>
        </p:nvCxnSpPr>
        <p:spPr>
          <a:xfrm>
            <a:off x="5991420" y="2759178"/>
            <a:ext cx="4911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9384135" y="2379289"/>
            <a:ext cx="2347690" cy="76706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Apple Chancery"/>
                <a:cs typeface="Apple Chancery"/>
              </a:rPr>
              <a:t>DECODE</a:t>
            </a:r>
          </a:p>
        </p:txBody>
      </p:sp>
      <p:cxnSp>
        <p:nvCxnSpPr>
          <p:cNvPr id="24" name="Straight Arrow Connector 23"/>
          <p:cNvCxnSpPr>
            <a:stCxn id="20" idx="3"/>
            <a:endCxn id="23" idx="1"/>
          </p:cNvCxnSpPr>
          <p:nvPr/>
        </p:nvCxnSpPr>
        <p:spPr>
          <a:xfrm>
            <a:off x="8830246" y="2759178"/>
            <a:ext cx="553889" cy="36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889008" y="3539129"/>
            <a:ext cx="10720286" cy="193899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is-IS" sz="4000" i="1" dirty="0" smtClean="0">
                <a:latin typeface="Comic Sans MS"/>
              </a:rPr>
              <a:t>Refine </a:t>
            </a:r>
            <a:r>
              <a:rPr lang="is-IS" sz="4000" i="1" dirty="0">
                <a:latin typeface="Comic Sans MS"/>
              </a:rPr>
              <a:t>context vectors to model task specific </a:t>
            </a:r>
            <a:r>
              <a:rPr lang="is-IS" sz="4000" i="1" dirty="0" smtClean="0">
                <a:latin typeface="Comic Sans MS"/>
              </a:rPr>
              <a:t>behavior </a:t>
            </a:r>
            <a:r>
              <a:rPr lang="mr-IN" sz="4000" i="1" dirty="0" smtClean="0">
                <a:latin typeface="Comic Sans MS"/>
              </a:rPr>
              <a:t>–</a:t>
            </a:r>
            <a:r>
              <a:rPr lang="is-IS" sz="4000" i="1" dirty="0" smtClean="0">
                <a:latin typeface="Comic Sans MS"/>
              </a:rPr>
              <a:t> </a:t>
            </a:r>
            <a:r>
              <a:rPr lang="is-IS" sz="4000" i="1" dirty="0" smtClean="0">
                <a:solidFill>
                  <a:srgbClr val="00B050"/>
                </a:solidFill>
                <a:latin typeface="Comic Sans MS"/>
              </a:rPr>
              <a:t>accommodate structure</a:t>
            </a:r>
            <a:r>
              <a:rPr lang="is-IS" sz="4000" i="1" dirty="0" smtClean="0">
                <a:latin typeface="Comic Sans MS"/>
              </a:rPr>
              <a:t>.</a:t>
            </a:r>
            <a:endParaRPr lang="en-US" sz="4000" i="1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6895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13" y="142875"/>
            <a:ext cx="10515600" cy="890131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Future: Multilingual </a:t>
            </a:r>
            <a:r>
              <a:rPr lang="en-US" sz="2800" dirty="0" smtClean="0">
                <a:latin typeface="Comic Sans MS" charset="0"/>
                <a:ea typeface="Comic Sans MS" charset="0"/>
                <a:cs typeface="Comic Sans MS" charset="0"/>
              </a:rPr>
              <a:t>natural language generation</a:t>
            </a:r>
            <a:endParaRPr lang="en-US" sz="2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4" name="Picture 4" descr="da_vinci_en.pn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6003"/>
          <a:stretch/>
        </p:blipFill>
        <p:spPr>
          <a:xfrm>
            <a:off x="309715" y="1027217"/>
            <a:ext cx="2854325" cy="47664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84528" y="1425039"/>
            <a:ext cx="3986212" cy="3477875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 dirty="0"/>
              <a:t>Leonardo di </a:t>
            </a:r>
            <a:r>
              <a:rPr lang="en-US" sz="2000" dirty="0" err="1"/>
              <a:t>ser</a:t>
            </a:r>
            <a:r>
              <a:rPr lang="en-US" sz="2000" dirty="0"/>
              <a:t> Piero da Vinci  (15 April 1452 – 2 May 1519), more commonly Leonardo da Vinci or simply Leonardo, was an Italian Renaissance polymath whose areas of interest included invention, </a:t>
            </a:r>
            <a:r>
              <a:rPr lang="en-US" sz="2000" dirty="0">
                <a:solidFill>
                  <a:srgbClr val="70AD47"/>
                </a:solidFill>
              </a:rPr>
              <a:t>painting, sculpting, architecture, </a:t>
            </a:r>
            <a:r>
              <a:rPr lang="en-US" sz="2000" dirty="0">
                <a:solidFill>
                  <a:srgbClr val="C00000"/>
                </a:solidFill>
              </a:rPr>
              <a:t>science,</a:t>
            </a:r>
            <a:r>
              <a:rPr lang="en-US" sz="2000" dirty="0">
                <a:solidFill>
                  <a:srgbClr val="70AD47"/>
                </a:solidFill>
              </a:rPr>
              <a:t> music, mathematics, engineering, literature, anatomy, geology, astronomy, botany, writing, history, and cartography</a:t>
            </a:r>
            <a:r>
              <a:rPr lang="en-US" sz="2000" dirty="0"/>
              <a:t>. </a:t>
            </a:r>
          </a:p>
        </p:txBody>
      </p:sp>
      <p:sp>
        <p:nvSpPr>
          <p:cNvPr id="13" name="Plus Sign 12"/>
          <p:cNvSpPr/>
          <p:nvPr/>
        </p:nvSpPr>
        <p:spPr>
          <a:xfrm>
            <a:off x="3220790" y="2910535"/>
            <a:ext cx="612775" cy="50483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/>
          <p:cNvSpPr/>
          <p:nvPr/>
        </p:nvSpPr>
        <p:spPr>
          <a:xfrm>
            <a:off x="7303690" y="3009899"/>
            <a:ext cx="543239" cy="304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4350" y="616267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ED7D31"/>
                </a:solidFill>
              </a:rPr>
              <a:t>English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07602" y="6162676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70AD47"/>
                </a:solidFill>
              </a:rPr>
              <a:t>French</a:t>
            </a:r>
          </a:p>
        </p:txBody>
      </p:sp>
      <p:pic>
        <p:nvPicPr>
          <p:cNvPr id="20" name="Picture 20" descr="fr_da_vinc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113" y="1057275"/>
            <a:ext cx="3311271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1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Manuscripts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Preksha</a:t>
            </a:r>
            <a:r>
              <a:rPr lang="en-US" sz="2400" dirty="0"/>
              <a:t> </a:t>
            </a:r>
            <a:r>
              <a:rPr lang="en-US" sz="2400" dirty="0" err="1"/>
              <a:t>Nema</a:t>
            </a:r>
            <a:r>
              <a:rPr lang="en-US" sz="2400" dirty="0"/>
              <a:t>, </a:t>
            </a:r>
            <a:r>
              <a:rPr lang="en-US" sz="2400" dirty="0" err="1"/>
              <a:t>Shreyas</a:t>
            </a:r>
            <a:r>
              <a:rPr lang="en-US" sz="2400" dirty="0"/>
              <a:t> Shetty M, Parag Jain, Anirban Laha, Karthik Sankaranarayanan and Mitesh M. Khapra</a:t>
            </a:r>
            <a:r>
              <a:rPr lang="en-US" dirty="0"/>
              <a:t>. </a:t>
            </a:r>
            <a:r>
              <a:rPr lang="en-US" dirty="0">
                <a:solidFill>
                  <a:srgbClr val="7030A0"/>
                </a:solidFill>
                <a:latin typeface="Apple Chancery" charset="0"/>
                <a:ea typeface="Apple Chancery" charset="0"/>
                <a:cs typeface="Apple Chancery" charset="0"/>
              </a:rPr>
              <a:t>Generating Descriptions from Structured Data Using a Bifocal Attention Mechanism and Gated </a:t>
            </a:r>
            <a:r>
              <a:rPr lang="en-US" dirty="0" err="1">
                <a:solidFill>
                  <a:srgbClr val="7030A0"/>
                </a:solidFill>
                <a:latin typeface="Apple Chancery" charset="0"/>
                <a:ea typeface="Apple Chancery" charset="0"/>
                <a:cs typeface="Apple Chancery" charset="0"/>
              </a:rPr>
              <a:t>Orthogonalization</a:t>
            </a:r>
            <a:r>
              <a:rPr lang="en-US" dirty="0" smtClean="0"/>
              <a:t>. [</a:t>
            </a:r>
            <a:r>
              <a:rPr lang="en-US" dirty="0" smtClean="0">
                <a:solidFill>
                  <a:srgbClr val="00B050"/>
                </a:solidFill>
              </a:rPr>
              <a:t>To appear in NAACL-HLT 2018</a:t>
            </a:r>
            <a:r>
              <a:rPr lang="en-US" dirty="0" smtClean="0"/>
              <a:t>]</a:t>
            </a:r>
          </a:p>
          <a:p>
            <a:endParaRPr lang="en-US" dirty="0"/>
          </a:p>
          <a:p>
            <a:r>
              <a:rPr lang="en-US" sz="2400" dirty="0"/>
              <a:t>Parag Jain, Anirban Laha, Karthik Sankaranarayanan, </a:t>
            </a:r>
            <a:r>
              <a:rPr lang="en-US" sz="2400" dirty="0" err="1"/>
              <a:t>Preksha</a:t>
            </a:r>
            <a:r>
              <a:rPr lang="en-US" sz="2400" dirty="0"/>
              <a:t> </a:t>
            </a:r>
            <a:r>
              <a:rPr lang="en-US" sz="2400" dirty="0" err="1"/>
              <a:t>Nema</a:t>
            </a:r>
            <a:r>
              <a:rPr lang="en-US" sz="2400" dirty="0"/>
              <a:t>, Mitesh M. Khapra and </a:t>
            </a:r>
            <a:r>
              <a:rPr lang="en-US" sz="2400" dirty="0" err="1"/>
              <a:t>Shreyas</a:t>
            </a:r>
            <a:r>
              <a:rPr lang="en-US" sz="2400" dirty="0"/>
              <a:t> Shetty M</a:t>
            </a:r>
            <a:r>
              <a:rPr lang="en-US" dirty="0"/>
              <a:t>. </a:t>
            </a:r>
            <a:r>
              <a:rPr lang="en-US" dirty="0">
                <a:solidFill>
                  <a:srgbClr val="7030A0"/>
                </a:solidFill>
                <a:latin typeface="Apple Chancery" charset="0"/>
                <a:ea typeface="Apple Chancery" charset="0"/>
                <a:cs typeface="Apple Chancery" charset="0"/>
              </a:rPr>
              <a:t>A Mixed Hierarchical Attention based </a:t>
            </a:r>
            <a:r>
              <a:rPr lang="en-US" dirty="0" smtClean="0">
                <a:solidFill>
                  <a:srgbClr val="7030A0"/>
                </a:solidFill>
                <a:latin typeface="Apple Chancery" charset="0"/>
                <a:ea typeface="Apple Chancery" charset="0"/>
                <a:cs typeface="Apple Chancery" charset="0"/>
              </a:rPr>
              <a:t>Encoder-Decoder </a:t>
            </a:r>
            <a:r>
              <a:rPr lang="en-US" dirty="0">
                <a:solidFill>
                  <a:srgbClr val="7030A0"/>
                </a:solidFill>
                <a:latin typeface="Apple Chancery" charset="0"/>
                <a:ea typeface="Apple Chancery" charset="0"/>
                <a:cs typeface="Apple Chancery" charset="0"/>
              </a:rPr>
              <a:t>Approach for Standard Table Summarization</a:t>
            </a:r>
            <a:r>
              <a:rPr lang="en-US" dirty="0" smtClean="0"/>
              <a:t>.</a:t>
            </a:r>
            <a:r>
              <a:rPr lang="en-US" dirty="0"/>
              <a:t> </a:t>
            </a:r>
            <a:r>
              <a:rPr lang="en-US" dirty="0" smtClean="0"/>
              <a:t>  [</a:t>
            </a:r>
            <a:r>
              <a:rPr lang="en-US" dirty="0">
                <a:solidFill>
                  <a:srgbClr val="00B050"/>
                </a:solidFill>
              </a:rPr>
              <a:t>To appear in NAACL-HLT </a:t>
            </a:r>
            <a:r>
              <a:rPr lang="en-US" dirty="0" smtClean="0">
                <a:solidFill>
                  <a:srgbClr val="00B050"/>
                </a:solidFill>
              </a:rPr>
              <a:t>2018</a:t>
            </a:r>
            <a:r>
              <a:rPr lang="en-US" dirty="0" smtClean="0"/>
              <a:t>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6893-DCF6-F248-96D9-EFF15962188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7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5156" y="2704564"/>
            <a:ext cx="10515600" cy="1325563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6893-DCF6-F248-96D9-EFF15962188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74049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omic Sans MS" charset="0"/>
                <a:ea typeface="Comic Sans MS" charset="0"/>
                <a:cs typeface="Comic Sans MS" charset="0"/>
              </a:rPr>
              <a:t>Structured Data </a:t>
            </a:r>
            <a:r>
              <a:rPr lang="en-US" sz="3600" dirty="0" smtClean="0">
                <a:latin typeface="Comic Sans MS" charset="0"/>
                <a:ea typeface="Comic Sans MS" charset="0"/>
                <a:cs typeface="Comic Sans MS" charset="0"/>
                <a:sym typeface="Wingdings"/>
              </a:rPr>
              <a:t> Natural Language Description</a:t>
            </a:r>
            <a:endParaRPr lang="en-US" sz="3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95" y="1834266"/>
            <a:ext cx="3429000" cy="3987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6893-DCF6-F248-96D9-EFF159621886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47" y="1690688"/>
            <a:ext cx="1115368" cy="1174729"/>
          </a:xfrm>
          <a:prstGeom prst="rect">
            <a:avLst/>
          </a:prstGeom>
        </p:spPr>
      </p:pic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xmlns="" id="{C2F9A7CE-05A9-4238-B678-2D823FD2E5C1}"/>
              </a:ext>
            </a:extLst>
          </p:cNvPr>
          <p:cNvSpPr/>
          <p:nvPr>
            <p:extLst/>
          </p:nvPr>
        </p:nvSpPr>
        <p:spPr>
          <a:xfrm>
            <a:off x="6619430" y="2346305"/>
            <a:ext cx="5297749" cy="29637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t"/>
          <a:lstStyle/>
          <a:p>
            <a:pPr algn="just"/>
            <a:r>
              <a:rPr lang="en-US" sz="2400" b="1" dirty="0" smtClean="0">
                <a:solidFill>
                  <a:srgbClr val="000000"/>
                </a:solidFill>
              </a:rPr>
              <a:t>The Nikon D5300 DSLR Camera, which comes in black color features 24.2 megapixels and 3X optical zoom. It also has image stabilization and self-timer capabilities. The package includes lens and Lithium cell batteries.</a:t>
            </a:r>
            <a:endParaRPr lang="en-US" sz="2400" dirty="0"/>
          </a:p>
        </p:txBody>
      </p:sp>
      <p:sp>
        <p:nvSpPr>
          <p:cNvPr id="8" name="Right Arrow 7"/>
          <p:cNvSpPr/>
          <p:nvPr/>
        </p:nvSpPr>
        <p:spPr>
          <a:xfrm>
            <a:off x="5703075" y="3491248"/>
            <a:ext cx="709543" cy="376214"/>
          </a:xfrm>
          <a:prstGeom prst="rightArrow">
            <a:avLst/>
          </a:prstGeom>
          <a:solidFill>
            <a:srgbClr val="7030A0"/>
          </a:solidFill>
          <a:ln w="38100">
            <a:solidFill>
              <a:srgbClr val="7030A0"/>
            </a:solidFill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5753" y="1429078"/>
            <a:ext cx="31402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Product Information</a:t>
            </a:r>
            <a:endParaRPr lang="en-US" sz="28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28847" y="1820338"/>
            <a:ext cx="30789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Product Description</a:t>
            </a:r>
            <a:endParaRPr lang="en-US" sz="28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217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65" y="347632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Natural</a:t>
            </a:r>
            <a:r>
              <a:rPr lang="en-US" dirty="0" smtClean="0"/>
              <a:t> 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Language Generation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6893-DCF6-F248-96D9-EFF159621886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Screen Shot 2017-06-27 at 7.22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72" y="2125232"/>
            <a:ext cx="6528725" cy="44136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 descr="Screen Shot 2017-06-27 at 7.21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95" y="81723"/>
            <a:ext cx="1743205" cy="1691500"/>
          </a:xfrm>
          <a:prstGeom prst="rect">
            <a:avLst/>
          </a:prstGeom>
        </p:spPr>
      </p:pic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xmlns="" id="{C2F9A7CE-05A9-4238-B678-2D823FD2E5C1}"/>
              </a:ext>
            </a:extLst>
          </p:cNvPr>
          <p:cNvSpPr/>
          <p:nvPr>
            <p:extLst/>
          </p:nvPr>
        </p:nvSpPr>
        <p:spPr>
          <a:xfrm>
            <a:off x="7054144" y="4618699"/>
            <a:ext cx="5039883" cy="19202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t"/>
          <a:lstStyle/>
          <a:p>
            <a:pPr algn="just"/>
            <a:r>
              <a:rPr lang="en-US" sz="2700" dirty="0">
                <a:solidFill>
                  <a:srgbClr val="000000"/>
                </a:solidFill>
              </a:rPr>
              <a:t>Matthew Paige Damon </a:t>
            </a:r>
            <a:r>
              <a:rPr lang="en-US" sz="2700" dirty="0" smtClean="0">
                <a:solidFill>
                  <a:srgbClr val="000000"/>
                </a:solidFill>
              </a:rPr>
              <a:t>who was born in October </a:t>
            </a:r>
            <a:r>
              <a:rPr lang="en-US" sz="2700" dirty="0">
                <a:solidFill>
                  <a:srgbClr val="000000"/>
                </a:solidFill>
              </a:rPr>
              <a:t>8, </a:t>
            </a:r>
            <a:r>
              <a:rPr lang="en-US" sz="2700" dirty="0" smtClean="0">
                <a:solidFill>
                  <a:srgbClr val="000000"/>
                </a:solidFill>
              </a:rPr>
              <a:t>1970 </a:t>
            </a:r>
            <a:r>
              <a:rPr lang="en-US" sz="2700" dirty="0">
                <a:solidFill>
                  <a:srgbClr val="000000"/>
                </a:solidFill>
              </a:rPr>
              <a:t>is an American actor, film producer, and screenwriter. </a:t>
            </a:r>
            <a:endParaRPr lang="en-US" sz="2700" dirty="0"/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xmlns="" id="{C2F9A7CE-05A9-4238-B678-2D823FD2E5C1}"/>
              </a:ext>
            </a:extLst>
          </p:cNvPr>
          <p:cNvSpPr/>
          <p:nvPr>
            <p:extLst/>
          </p:nvPr>
        </p:nvSpPr>
        <p:spPr>
          <a:xfrm>
            <a:off x="7054145" y="2327806"/>
            <a:ext cx="5039883" cy="1920213"/>
          </a:xfrm>
          <a:prstGeom prst="roundRect">
            <a:avLst/>
          </a:prstGeom>
          <a:solidFill>
            <a:srgbClr val="F4A0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t"/>
          <a:lstStyle/>
          <a:p>
            <a:pPr algn="just"/>
            <a:r>
              <a:rPr lang="en-US" sz="2700" dirty="0" smtClean="0">
                <a:solidFill>
                  <a:srgbClr val="000000"/>
                </a:solidFill>
              </a:rPr>
              <a:t>Born Matthew </a:t>
            </a:r>
            <a:r>
              <a:rPr lang="en-US" sz="2700" dirty="0">
                <a:solidFill>
                  <a:srgbClr val="000000"/>
                </a:solidFill>
              </a:rPr>
              <a:t>Paige Damon </a:t>
            </a:r>
            <a:r>
              <a:rPr lang="en-US" sz="2700" dirty="0" smtClean="0">
                <a:solidFill>
                  <a:srgbClr val="000000"/>
                </a:solidFill>
              </a:rPr>
              <a:t>October </a:t>
            </a:r>
            <a:r>
              <a:rPr lang="en-US" sz="2700" dirty="0">
                <a:solidFill>
                  <a:srgbClr val="000000"/>
                </a:solidFill>
              </a:rPr>
              <a:t>8, </a:t>
            </a:r>
            <a:r>
              <a:rPr lang="en-US" sz="2700" dirty="0" smtClean="0">
                <a:solidFill>
                  <a:srgbClr val="000000"/>
                </a:solidFill>
              </a:rPr>
              <a:t>1970 Residence U.S. Occupation Actor filmmaker screenwriter </a:t>
            </a:r>
            <a:endParaRPr lang="en-US" sz="2700" dirty="0"/>
          </a:p>
        </p:txBody>
      </p:sp>
      <p:sp>
        <p:nvSpPr>
          <p:cNvPr id="9" name="Rectangle 8"/>
          <p:cNvSpPr/>
          <p:nvPr/>
        </p:nvSpPr>
        <p:spPr>
          <a:xfrm>
            <a:off x="2628296" y="1637604"/>
            <a:ext cx="9621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Input</a:t>
            </a:r>
            <a:endParaRPr lang="en-US" sz="28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65339" y="1855758"/>
            <a:ext cx="12298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Out</a:t>
            </a:r>
            <a:r>
              <a:rPr lang="en-US" sz="2800" b="0" cap="none" spc="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put</a:t>
            </a:r>
            <a:endParaRPr lang="en-US" sz="2800" b="0" cap="none" spc="0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863" y="3599004"/>
            <a:ext cx="1327164" cy="13036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975" y="1458477"/>
            <a:ext cx="1194671" cy="119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8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8" grpId="1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01369" y="2346416"/>
            <a:ext cx="2347690" cy="76706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pple Chancery"/>
                <a:cs typeface="Apple Chancery"/>
              </a:rPr>
              <a:t>ENCODE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85013" y="2330825"/>
            <a:ext cx="2347690" cy="76706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dirty="0">
                <a:solidFill>
                  <a:srgbClr val="000000"/>
                </a:solidFill>
                <a:latin typeface="Apple Chancery"/>
                <a:cs typeface="Apple Chancery"/>
              </a:rPr>
              <a:t>ATTEND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23839" y="2330825"/>
            <a:ext cx="2347690" cy="76706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Apple Chancery"/>
                <a:cs typeface="Apple Chancery"/>
              </a:rPr>
              <a:t>DECODE</a:t>
            </a:r>
          </a:p>
        </p:txBody>
      </p:sp>
      <p:cxnSp>
        <p:nvCxnSpPr>
          <p:cNvPr id="8" name="Straight Arrow Connector 7"/>
          <p:cNvCxnSpPr>
            <a:stCxn id="4" idx="3"/>
            <a:endCxn id="5" idx="1"/>
          </p:cNvCxnSpPr>
          <p:nvPr/>
        </p:nvCxnSpPr>
        <p:spPr>
          <a:xfrm flipV="1">
            <a:off x="4049059" y="2714355"/>
            <a:ext cx="535954" cy="155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6932703" y="2714355"/>
            <a:ext cx="4911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15999" y="4256306"/>
            <a:ext cx="110415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600" dirty="0">
                <a:latin typeface="Comic Sans MS"/>
                <a:cs typeface="Comic Sans MS"/>
              </a:rPr>
              <a:t>Popular Deep Learning </a:t>
            </a:r>
            <a:r>
              <a:rPr lang="en-US" sz="3600" dirty="0" smtClean="0">
                <a:latin typeface="Comic Sans MS"/>
                <a:cs typeface="Comic Sans MS"/>
              </a:rPr>
              <a:t>Paradigm</a:t>
            </a:r>
            <a:endParaRPr lang="en-US" sz="3600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sz="3600" i="1" dirty="0">
                <a:latin typeface="Comic Sans MS"/>
                <a:cs typeface="Comic Sans MS"/>
              </a:rPr>
              <a:t>Used in a wide range of NLP and Vision </a:t>
            </a:r>
            <a:r>
              <a:rPr lang="en-US" sz="3600" i="1" dirty="0" smtClean="0">
                <a:latin typeface="Comic Sans MS"/>
                <a:cs typeface="Comic Sans MS"/>
              </a:rPr>
              <a:t>Problems</a:t>
            </a:r>
          </a:p>
          <a:p>
            <a:pPr marL="285750" indent="-285750">
              <a:buFont typeface="Arial"/>
              <a:buChar char="•"/>
            </a:pPr>
            <a:r>
              <a:rPr lang="en-US" sz="3600" i="1" dirty="0" smtClean="0">
                <a:latin typeface="Comic Sans MS"/>
                <a:cs typeface="Comic Sans MS"/>
              </a:rPr>
              <a:t>For Text, also known as Seq2Seq Approach</a:t>
            </a:r>
            <a:endParaRPr lang="en-US" sz="3600" i="1" dirty="0">
              <a:latin typeface="Comic Sans MS"/>
              <a:cs typeface="Comic Sans M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6893-DCF6-F248-96D9-EFF15962188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16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1284059" y="3339500"/>
            <a:ext cx="4775582" cy="2471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988124" y="3545980"/>
            <a:ext cx="471949" cy="929148"/>
          </a:xfrm>
          <a:prstGeom prst="roundRect">
            <a:avLst/>
          </a:prstGeom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666549" y="3545980"/>
            <a:ext cx="471949" cy="929148"/>
          </a:xfrm>
          <a:prstGeom prst="roundRect">
            <a:avLst/>
          </a:prstGeom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023399" y="3545980"/>
            <a:ext cx="471949" cy="929148"/>
          </a:xfrm>
          <a:prstGeom prst="roundRect">
            <a:avLst/>
          </a:prstGeom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344974" y="3545980"/>
            <a:ext cx="471949" cy="929148"/>
          </a:xfrm>
          <a:prstGeom prst="roundRect">
            <a:avLst/>
          </a:prstGeom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701824" y="3545980"/>
            <a:ext cx="471949" cy="929148"/>
          </a:xfrm>
          <a:prstGeom prst="roundRect">
            <a:avLst/>
          </a:prstGeom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380249" y="3545980"/>
            <a:ext cx="471949" cy="929148"/>
          </a:xfrm>
          <a:prstGeom prst="roundRect">
            <a:avLst/>
          </a:prstGeom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9" idx="3"/>
            <a:endCxn id="10" idx="1"/>
          </p:cNvCxnSpPr>
          <p:nvPr/>
        </p:nvCxnSpPr>
        <p:spPr>
          <a:xfrm>
            <a:off x="2460073" y="4010554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3"/>
            <a:endCxn id="12" idx="1"/>
          </p:cNvCxnSpPr>
          <p:nvPr/>
        </p:nvCxnSpPr>
        <p:spPr>
          <a:xfrm>
            <a:off x="3138498" y="4010554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  <a:endCxn id="11" idx="1"/>
          </p:cNvCxnSpPr>
          <p:nvPr/>
        </p:nvCxnSpPr>
        <p:spPr>
          <a:xfrm>
            <a:off x="3816923" y="4010554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495348" y="4037596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3"/>
            <a:endCxn id="14" idx="1"/>
          </p:cNvCxnSpPr>
          <p:nvPr/>
        </p:nvCxnSpPr>
        <p:spPr>
          <a:xfrm>
            <a:off x="5173773" y="4010554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988124" y="4939702"/>
            <a:ext cx="471949" cy="6563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2666549" y="4939702"/>
            <a:ext cx="471949" cy="6563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4023399" y="4939702"/>
            <a:ext cx="471949" cy="6563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344974" y="4939702"/>
            <a:ext cx="471949" cy="6563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4701824" y="4939702"/>
            <a:ext cx="471949" cy="6563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380249" y="4939702"/>
            <a:ext cx="471949" cy="6563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stCxn id="28" idx="0"/>
            <a:endCxn id="9" idx="2"/>
          </p:cNvCxnSpPr>
          <p:nvPr/>
        </p:nvCxnSpPr>
        <p:spPr>
          <a:xfrm flipV="1">
            <a:off x="2224099" y="4475128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9" idx="0"/>
            <a:endCxn id="10" idx="2"/>
          </p:cNvCxnSpPr>
          <p:nvPr/>
        </p:nvCxnSpPr>
        <p:spPr>
          <a:xfrm flipV="1">
            <a:off x="2902524" y="4475128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1" idx="0"/>
            <a:endCxn id="12" idx="2"/>
          </p:cNvCxnSpPr>
          <p:nvPr/>
        </p:nvCxnSpPr>
        <p:spPr>
          <a:xfrm flipV="1">
            <a:off x="3580949" y="4475128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0" idx="0"/>
            <a:endCxn id="11" idx="2"/>
          </p:cNvCxnSpPr>
          <p:nvPr/>
        </p:nvCxnSpPr>
        <p:spPr>
          <a:xfrm flipV="1">
            <a:off x="4259374" y="4475128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2" idx="0"/>
            <a:endCxn id="13" idx="2"/>
          </p:cNvCxnSpPr>
          <p:nvPr/>
        </p:nvCxnSpPr>
        <p:spPr>
          <a:xfrm flipV="1">
            <a:off x="4937799" y="4475128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3" idx="0"/>
            <a:endCxn id="14" idx="2"/>
          </p:cNvCxnSpPr>
          <p:nvPr/>
        </p:nvCxnSpPr>
        <p:spPr>
          <a:xfrm flipV="1">
            <a:off x="5616224" y="4475128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557875" y="2810941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ENCODER</a:t>
            </a:r>
            <a:endParaRPr lang="en-US" b="1" dirty="0"/>
          </a:p>
        </p:txBody>
      </p:sp>
      <p:sp>
        <p:nvSpPr>
          <p:cNvPr id="116" name="TextBox 115"/>
          <p:cNvSpPr txBox="1"/>
          <p:nvPr/>
        </p:nvSpPr>
        <p:spPr>
          <a:xfrm rot="16200000">
            <a:off x="879484" y="3672000"/>
            <a:ext cx="13421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/>
              <a:t>Encoder States </a:t>
            </a:r>
          </a:p>
        </p:txBody>
      </p:sp>
      <p:sp>
        <p:nvSpPr>
          <p:cNvPr id="118" name="TextBox 117"/>
          <p:cNvSpPr txBox="1"/>
          <p:nvPr/>
        </p:nvSpPr>
        <p:spPr>
          <a:xfrm rot="16200000">
            <a:off x="874616" y="4880200"/>
            <a:ext cx="13421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/>
              <a:t>Word Embedding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49508" y="5810828"/>
            <a:ext cx="5310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/>
              <a:t> </a:t>
            </a:r>
            <a:r>
              <a:rPr lang="en-US" sz="2400" b="1" i="1" smtClean="0">
                <a:solidFill>
                  <a:srgbClr val="7030A0"/>
                </a:solidFill>
              </a:rPr>
              <a:t>English:</a:t>
            </a:r>
            <a:r>
              <a:rPr lang="en-US" sz="2400" b="1" smtClean="0">
                <a:solidFill>
                  <a:srgbClr val="7030A0"/>
                </a:solidFill>
              </a:rPr>
              <a:t>   </a:t>
            </a:r>
            <a:r>
              <a:rPr lang="en-US" sz="2400" b="1" dirty="0">
                <a:solidFill>
                  <a:srgbClr val="7030A0"/>
                </a:solidFill>
              </a:rPr>
              <a:t>How  was  your  day   today  ?</a:t>
            </a:r>
            <a:endParaRPr lang="en-US" sz="2400" i="1" dirty="0">
              <a:solidFill>
                <a:srgbClr val="7030A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295870" y="1673340"/>
            <a:ext cx="459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Hindi: </a:t>
            </a:r>
            <a:r>
              <a:rPr lang="en-US" sz="2400" b="1" dirty="0" err="1">
                <a:solidFill>
                  <a:srgbClr val="00B050"/>
                </a:solidFill>
              </a:rPr>
              <a:t>Aaj</a:t>
            </a:r>
            <a:r>
              <a:rPr lang="en-US" sz="2400" b="1" dirty="0">
                <a:solidFill>
                  <a:srgbClr val="00B050"/>
                </a:solidFill>
              </a:rPr>
              <a:t>  </a:t>
            </a:r>
            <a:r>
              <a:rPr lang="en-US" sz="2400" b="1" dirty="0" err="1">
                <a:solidFill>
                  <a:srgbClr val="00B050"/>
                </a:solidFill>
              </a:rPr>
              <a:t>Aapka</a:t>
            </a:r>
            <a:r>
              <a:rPr lang="en-US" sz="2400" b="1" dirty="0">
                <a:solidFill>
                  <a:srgbClr val="00B050"/>
                </a:solidFill>
              </a:rPr>
              <a:t> din </a:t>
            </a:r>
            <a:r>
              <a:rPr lang="en-US" sz="2400" b="1" dirty="0" err="1">
                <a:solidFill>
                  <a:srgbClr val="00B050"/>
                </a:solidFill>
              </a:rPr>
              <a:t>kaisa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tha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00" name="Title 1"/>
          <p:cNvSpPr>
            <a:spLocks noGrp="1"/>
          </p:cNvSpPr>
          <p:nvPr>
            <p:ph type="title"/>
            <p:extLst/>
          </p:nvPr>
        </p:nvSpPr>
        <p:spPr>
          <a:xfrm>
            <a:off x="313765" y="170889"/>
            <a:ext cx="11756794" cy="1325563"/>
          </a:xfrm>
        </p:spPr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Neural Encode-Attend-Decode Framework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05158" y="5807279"/>
            <a:ext cx="2365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Bahdanau</a:t>
            </a:r>
            <a:r>
              <a:rPr lang="en-US" dirty="0"/>
              <a:t> et. al. 2015]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6893-DCF6-F248-96D9-EFF1596218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2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112" grpId="0"/>
      <p:bldP spid="116" grpId="0"/>
      <p:bldP spid="118" grpId="0"/>
      <p:bldP spid="75" grpId="0"/>
      <p:bldP spid="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6504619" y="2202195"/>
            <a:ext cx="4004285" cy="2471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1284059" y="3339500"/>
            <a:ext cx="4775582" cy="2471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988124" y="3545980"/>
            <a:ext cx="471949" cy="929148"/>
          </a:xfrm>
          <a:prstGeom prst="roundRect">
            <a:avLst/>
          </a:prstGeom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666549" y="3545980"/>
            <a:ext cx="471949" cy="929148"/>
          </a:xfrm>
          <a:prstGeom prst="roundRect">
            <a:avLst/>
          </a:prstGeom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023399" y="3545980"/>
            <a:ext cx="471949" cy="929148"/>
          </a:xfrm>
          <a:prstGeom prst="roundRect">
            <a:avLst/>
          </a:prstGeom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344974" y="3545980"/>
            <a:ext cx="471949" cy="929148"/>
          </a:xfrm>
          <a:prstGeom prst="roundRect">
            <a:avLst/>
          </a:prstGeom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701824" y="3545980"/>
            <a:ext cx="471949" cy="929148"/>
          </a:xfrm>
          <a:prstGeom prst="roundRect">
            <a:avLst/>
          </a:prstGeom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380249" y="3545980"/>
            <a:ext cx="471949" cy="929148"/>
          </a:xfrm>
          <a:prstGeom prst="roundRect">
            <a:avLst/>
          </a:prstGeom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9" idx="3"/>
            <a:endCxn id="10" idx="1"/>
          </p:cNvCxnSpPr>
          <p:nvPr/>
        </p:nvCxnSpPr>
        <p:spPr>
          <a:xfrm>
            <a:off x="2460073" y="4010554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3"/>
            <a:endCxn id="12" idx="1"/>
          </p:cNvCxnSpPr>
          <p:nvPr/>
        </p:nvCxnSpPr>
        <p:spPr>
          <a:xfrm>
            <a:off x="3138498" y="4010554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  <a:endCxn id="11" idx="1"/>
          </p:cNvCxnSpPr>
          <p:nvPr/>
        </p:nvCxnSpPr>
        <p:spPr>
          <a:xfrm>
            <a:off x="3816923" y="4010554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495348" y="4037596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3"/>
            <a:endCxn id="14" idx="1"/>
          </p:cNvCxnSpPr>
          <p:nvPr/>
        </p:nvCxnSpPr>
        <p:spPr>
          <a:xfrm>
            <a:off x="5173773" y="4010554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988124" y="4939702"/>
            <a:ext cx="471949" cy="6563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2666549" y="4939702"/>
            <a:ext cx="471949" cy="6563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4023399" y="4939702"/>
            <a:ext cx="471949" cy="6563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344974" y="4939702"/>
            <a:ext cx="471949" cy="6563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4701824" y="4939702"/>
            <a:ext cx="471949" cy="6563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380249" y="4939702"/>
            <a:ext cx="471949" cy="6563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stCxn id="28" idx="0"/>
            <a:endCxn id="9" idx="2"/>
          </p:cNvCxnSpPr>
          <p:nvPr/>
        </p:nvCxnSpPr>
        <p:spPr>
          <a:xfrm flipV="1">
            <a:off x="2224099" y="4475128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9" idx="0"/>
            <a:endCxn id="10" idx="2"/>
          </p:cNvCxnSpPr>
          <p:nvPr/>
        </p:nvCxnSpPr>
        <p:spPr>
          <a:xfrm flipV="1">
            <a:off x="2902524" y="4475128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1" idx="0"/>
            <a:endCxn id="12" idx="2"/>
          </p:cNvCxnSpPr>
          <p:nvPr/>
        </p:nvCxnSpPr>
        <p:spPr>
          <a:xfrm flipV="1">
            <a:off x="3580949" y="4475128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0" idx="0"/>
            <a:endCxn id="11" idx="2"/>
          </p:cNvCxnSpPr>
          <p:nvPr/>
        </p:nvCxnSpPr>
        <p:spPr>
          <a:xfrm flipV="1">
            <a:off x="4259374" y="4475128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2" idx="0"/>
            <a:endCxn id="13" idx="2"/>
          </p:cNvCxnSpPr>
          <p:nvPr/>
        </p:nvCxnSpPr>
        <p:spPr>
          <a:xfrm flipV="1">
            <a:off x="4937799" y="4475128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3" idx="0"/>
            <a:endCxn id="14" idx="2"/>
          </p:cNvCxnSpPr>
          <p:nvPr/>
        </p:nvCxnSpPr>
        <p:spPr>
          <a:xfrm flipV="1">
            <a:off x="5616224" y="4475128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557875" y="2810941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ENCODER</a:t>
            </a:r>
            <a:endParaRPr lang="en-US" b="1" dirty="0"/>
          </a:p>
        </p:txBody>
      </p:sp>
      <p:sp>
        <p:nvSpPr>
          <p:cNvPr id="116" name="TextBox 115"/>
          <p:cNvSpPr txBox="1"/>
          <p:nvPr/>
        </p:nvSpPr>
        <p:spPr>
          <a:xfrm rot="16200000">
            <a:off x="879484" y="3672000"/>
            <a:ext cx="13421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/>
              <a:t>Encoder States </a:t>
            </a:r>
          </a:p>
        </p:txBody>
      </p:sp>
      <p:sp>
        <p:nvSpPr>
          <p:cNvPr id="118" name="TextBox 117"/>
          <p:cNvSpPr txBox="1"/>
          <p:nvPr/>
        </p:nvSpPr>
        <p:spPr>
          <a:xfrm rot="16200000">
            <a:off x="874616" y="4880200"/>
            <a:ext cx="13421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/>
              <a:t>Word Embedding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310663" y="5810828"/>
            <a:ext cx="4748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 </a:t>
            </a:r>
            <a:r>
              <a:rPr lang="en-US" sz="2400" b="1" i="1" dirty="0"/>
              <a:t>En:</a:t>
            </a:r>
            <a:r>
              <a:rPr lang="en-US" sz="2400" b="1" dirty="0"/>
              <a:t>   How  was  your  day   </a:t>
            </a:r>
            <a:r>
              <a:rPr lang="en-US" sz="2400" b="1" dirty="0">
                <a:solidFill>
                  <a:srgbClr val="FF0000"/>
                </a:solidFill>
              </a:rPr>
              <a:t>today</a:t>
            </a:r>
            <a:r>
              <a:rPr lang="en-US" sz="2400" b="1" dirty="0"/>
              <a:t>  ?</a:t>
            </a:r>
            <a:endParaRPr lang="en-US" sz="2400" i="1" dirty="0"/>
          </a:p>
        </p:txBody>
      </p:sp>
      <p:sp>
        <p:nvSpPr>
          <p:cNvPr id="3" name="Rectangle 2"/>
          <p:cNvSpPr/>
          <p:nvPr/>
        </p:nvSpPr>
        <p:spPr>
          <a:xfrm>
            <a:off x="9705158" y="5807279"/>
            <a:ext cx="2365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Bahdanau</a:t>
            </a:r>
            <a:r>
              <a:rPr lang="en-US" dirty="0"/>
              <a:t> et. al. 2015]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046075" y="1807883"/>
            <a:ext cx="2168009" cy="8424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Attention Mechanism</a:t>
            </a:r>
          </a:p>
        </p:txBody>
      </p:sp>
      <p:cxnSp>
        <p:nvCxnSpPr>
          <p:cNvPr id="35" name="Straight Arrow Connector 34"/>
          <p:cNvCxnSpPr>
            <a:stCxn id="9" idx="0"/>
            <a:endCxn id="34" idx="2"/>
          </p:cNvCxnSpPr>
          <p:nvPr/>
        </p:nvCxnSpPr>
        <p:spPr>
          <a:xfrm flipV="1">
            <a:off x="2224099" y="2650299"/>
            <a:ext cx="1905981" cy="895681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0" idx="0"/>
            <a:endCxn id="34" idx="2"/>
          </p:cNvCxnSpPr>
          <p:nvPr/>
        </p:nvCxnSpPr>
        <p:spPr>
          <a:xfrm flipV="1">
            <a:off x="2902524" y="2650299"/>
            <a:ext cx="1227556" cy="895681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0"/>
            <a:endCxn id="34" idx="2"/>
          </p:cNvCxnSpPr>
          <p:nvPr/>
        </p:nvCxnSpPr>
        <p:spPr>
          <a:xfrm flipV="1">
            <a:off x="3580949" y="2650299"/>
            <a:ext cx="549131" cy="895681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1" idx="0"/>
            <a:endCxn id="34" idx="2"/>
          </p:cNvCxnSpPr>
          <p:nvPr/>
        </p:nvCxnSpPr>
        <p:spPr>
          <a:xfrm flipH="1" flipV="1">
            <a:off x="4130080" y="2650299"/>
            <a:ext cx="129294" cy="895681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4" idx="0"/>
            <a:endCxn id="34" idx="2"/>
          </p:cNvCxnSpPr>
          <p:nvPr/>
        </p:nvCxnSpPr>
        <p:spPr>
          <a:xfrm flipH="1" flipV="1">
            <a:off x="4130080" y="2650299"/>
            <a:ext cx="1486144" cy="895681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4145021" y="2650298"/>
            <a:ext cx="792778" cy="895682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6598874" y="2333951"/>
            <a:ext cx="471949" cy="7005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6613606" y="3500321"/>
            <a:ext cx="471949" cy="9291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>
            <a:stCxn id="57" idx="0"/>
          </p:cNvCxnSpPr>
          <p:nvPr/>
        </p:nvCxnSpPr>
        <p:spPr>
          <a:xfrm flipV="1">
            <a:off x="6849581" y="3034500"/>
            <a:ext cx="0" cy="465821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ight Arrow 71"/>
          <p:cNvSpPr/>
          <p:nvPr/>
        </p:nvSpPr>
        <p:spPr>
          <a:xfrm>
            <a:off x="5852198" y="3891202"/>
            <a:ext cx="667311" cy="97075"/>
          </a:xfrm>
          <a:prstGeom prst="rightArrow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73" name="Elbow Connector 72"/>
          <p:cNvCxnSpPr/>
          <p:nvPr/>
        </p:nvCxnSpPr>
        <p:spPr>
          <a:xfrm rot="16200000" flipV="1">
            <a:off x="5222443" y="1839602"/>
            <a:ext cx="787561" cy="2625195"/>
          </a:xfrm>
          <a:prstGeom prst="bentConnector3">
            <a:avLst>
              <a:gd name="adj1" fmla="val 30966"/>
            </a:avLst>
          </a:prstGeom>
          <a:ln w="28575">
            <a:solidFill>
              <a:schemeClr val="tx1"/>
            </a:solidFill>
            <a:prstDash val="sysDot"/>
            <a:tailEnd type="triangle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6429862" y="1673340"/>
            <a:ext cx="4458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Aaj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8" name="Slide Number Placeholder 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6893-DCF6-F248-96D9-EFF159621886}" type="slidenum">
              <a:rPr lang="en-US" smtClean="0"/>
              <a:t>7</a:t>
            </a:fld>
            <a:endParaRPr lang="en-US"/>
          </a:p>
        </p:txBody>
      </p:sp>
      <p:sp>
        <p:nvSpPr>
          <p:cNvPr id="87" name="Title 1"/>
          <p:cNvSpPr>
            <a:spLocks noGrp="1"/>
          </p:cNvSpPr>
          <p:nvPr>
            <p:ph type="title"/>
            <p:extLst/>
          </p:nvPr>
        </p:nvSpPr>
        <p:spPr>
          <a:xfrm>
            <a:off x="313765" y="170889"/>
            <a:ext cx="11756794" cy="1325563"/>
          </a:xfrm>
        </p:spPr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Neural Encode-Attend-Decode Framework</a:t>
            </a:r>
            <a:endParaRPr lang="en-US" sz="32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17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/>
          <p:cNvSpPr/>
          <p:nvPr/>
        </p:nvSpPr>
        <p:spPr>
          <a:xfrm>
            <a:off x="6504619" y="2202195"/>
            <a:ext cx="4004285" cy="2471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Elbow Connector 82"/>
          <p:cNvCxnSpPr/>
          <p:nvPr/>
        </p:nvCxnSpPr>
        <p:spPr>
          <a:xfrm rot="16200000" flipH="1">
            <a:off x="4779140" y="1621346"/>
            <a:ext cx="2319470" cy="3288888"/>
          </a:xfrm>
          <a:prstGeom prst="bentConnector5">
            <a:avLst>
              <a:gd name="adj1" fmla="val -25960"/>
              <a:gd name="adj2" fmla="val 62892"/>
              <a:gd name="adj3" fmla="val 135065"/>
            </a:avLst>
          </a:prstGeom>
          <a:ln w="28575">
            <a:solidFill>
              <a:schemeClr val="tx1"/>
            </a:solidFill>
            <a:prstDash val="sysDot"/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1284059" y="3339500"/>
            <a:ext cx="4775582" cy="2471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988124" y="3545980"/>
            <a:ext cx="471949" cy="929148"/>
          </a:xfrm>
          <a:prstGeom prst="roundRect">
            <a:avLst/>
          </a:prstGeom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666549" y="3545980"/>
            <a:ext cx="471949" cy="929148"/>
          </a:xfrm>
          <a:prstGeom prst="roundRect">
            <a:avLst/>
          </a:prstGeom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023399" y="3545980"/>
            <a:ext cx="471949" cy="929148"/>
          </a:xfrm>
          <a:prstGeom prst="roundRect">
            <a:avLst/>
          </a:prstGeom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344974" y="3545980"/>
            <a:ext cx="471949" cy="929148"/>
          </a:xfrm>
          <a:prstGeom prst="roundRect">
            <a:avLst/>
          </a:prstGeom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701824" y="3545980"/>
            <a:ext cx="471949" cy="929148"/>
          </a:xfrm>
          <a:prstGeom prst="roundRect">
            <a:avLst/>
          </a:prstGeom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380249" y="3545980"/>
            <a:ext cx="471949" cy="929148"/>
          </a:xfrm>
          <a:prstGeom prst="roundRect">
            <a:avLst/>
          </a:prstGeom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9" idx="3"/>
            <a:endCxn id="10" idx="1"/>
          </p:cNvCxnSpPr>
          <p:nvPr/>
        </p:nvCxnSpPr>
        <p:spPr>
          <a:xfrm>
            <a:off x="2460073" y="4010554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3"/>
            <a:endCxn id="12" idx="1"/>
          </p:cNvCxnSpPr>
          <p:nvPr/>
        </p:nvCxnSpPr>
        <p:spPr>
          <a:xfrm>
            <a:off x="3138498" y="4010554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  <a:endCxn id="11" idx="1"/>
          </p:cNvCxnSpPr>
          <p:nvPr/>
        </p:nvCxnSpPr>
        <p:spPr>
          <a:xfrm>
            <a:off x="3816923" y="4010554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495348" y="4037596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3"/>
            <a:endCxn id="14" idx="1"/>
          </p:cNvCxnSpPr>
          <p:nvPr/>
        </p:nvCxnSpPr>
        <p:spPr>
          <a:xfrm>
            <a:off x="5173773" y="4010554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988124" y="4939702"/>
            <a:ext cx="471949" cy="6563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2666549" y="4939702"/>
            <a:ext cx="471949" cy="6563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4023399" y="4939702"/>
            <a:ext cx="471949" cy="6563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344974" y="4939702"/>
            <a:ext cx="471949" cy="6563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4701824" y="4939702"/>
            <a:ext cx="471949" cy="6563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380249" y="4939702"/>
            <a:ext cx="471949" cy="6563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stCxn id="28" idx="0"/>
            <a:endCxn id="9" idx="2"/>
          </p:cNvCxnSpPr>
          <p:nvPr/>
        </p:nvCxnSpPr>
        <p:spPr>
          <a:xfrm flipV="1">
            <a:off x="2224099" y="4475128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9" idx="0"/>
            <a:endCxn id="10" idx="2"/>
          </p:cNvCxnSpPr>
          <p:nvPr/>
        </p:nvCxnSpPr>
        <p:spPr>
          <a:xfrm flipV="1">
            <a:off x="2902524" y="4475128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1" idx="0"/>
            <a:endCxn id="12" idx="2"/>
          </p:cNvCxnSpPr>
          <p:nvPr/>
        </p:nvCxnSpPr>
        <p:spPr>
          <a:xfrm flipV="1">
            <a:off x="3580949" y="4475128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0" idx="0"/>
            <a:endCxn id="11" idx="2"/>
          </p:cNvCxnSpPr>
          <p:nvPr/>
        </p:nvCxnSpPr>
        <p:spPr>
          <a:xfrm flipV="1">
            <a:off x="4259374" y="4475128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2" idx="0"/>
            <a:endCxn id="13" idx="2"/>
          </p:cNvCxnSpPr>
          <p:nvPr/>
        </p:nvCxnSpPr>
        <p:spPr>
          <a:xfrm flipV="1">
            <a:off x="4937799" y="4475128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3" idx="0"/>
            <a:endCxn id="14" idx="2"/>
          </p:cNvCxnSpPr>
          <p:nvPr/>
        </p:nvCxnSpPr>
        <p:spPr>
          <a:xfrm flipV="1">
            <a:off x="5616224" y="4475128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557875" y="2810941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ENCODER</a:t>
            </a:r>
            <a:endParaRPr lang="en-US" b="1" dirty="0"/>
          </a:p>
        </p:txBody>
      </p:sp>
      <p:sp>
        <p:nvSpPr>
          <p:cNvPr id="116" name="TextBox 115"/>
          <p:cNvSpPr txBox="1"/>
          <p:nvPr/>
        </p:nvSpPr>
        <p:spPr>
          <a:xfrm rot="16200000">
            <a:off x="879484" y="3672000"/>
            <a:ext cx="13421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/>
              <a:t>Encoder States </a:t>
            </a:r>
          </a:p>
        </p:txBody>
      </p:sp>
      <p:sp>
        <p:nvSpPr>
          <p:cNvPr id="118" name="TextBox 117"/>
          <p:cNvSpPr txBox="1"/>
          <p:nvPr/>
        </p:nvSpPr>
        <p:spPr>
          <a:xfrm rot="16200000">
            <a:off x="874616" y="4880200"/>
            <a:ext cx="13421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/>
              <a:t>Word Embedding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310663" y="5810828"/>
            <a:ext cx="4748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 </a:t>
            </a:r>
            <a:r>
              <a:rPr lang="en-US" sz="2400" b="1" i="1" dirty="0"/>
              <a:t>En:</a:t>
            </a:r>
            <a:r>
              <a:rPr lang="en-US" sz="2400" b="1" dirty="0"/>
              <a:t>   How  was  </a:t>
            </a:r>
            <a:r>
              <a:rPr lang="en-US" sz="2400" b="1" dirty="0">
                <a:solidFill>
                  <a:srgbClr val="FF0000"/>
                </a:solidFill>
              </a:rPr>
              <a:t>your</a:t>
            </a:r>
            <a:r>
              <a:rPr lang="en-US" sz="2400" b="1" dirty="0"/>
              <a:t>  </a:t>
            </a:r>
            <a:r>
              <a:rPr lang="en-US" sz="2400" b="1" dirty="0">
                <a:solidFill>
                  <a:srgbClr val="000000"/>
                </a:solidFill>
              </a:rPr>
              <a:t>day</a:t>
            </a:r>
            <a:r>
              <a:rPr lang="en-US" sz="2400" b="1" dirty="0"/>
              <a:t>   today  ?</a:t>
            </a:r>
            <a:endParaRPr lang="en-US" sz="2400" i="1" dirty="0"/>
          </a:p>
        </p:txBody>
      </p:sp>
      <p:sp>
        <p:nvSpPr>
          <p:cNvPr id="3" name="Rectangle 2"/>
          <p:cNvSpPr/>
          <p:nvPr/>
        </p:nvSpPr>
        <p:spPr>
          <a:xfrm>
            <a:off x="9705158" y="5807279"/>
            <a:ext cx="2365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Bahdanau</a:t>
            </a:r>
            <a:r>
              <a:rPr lang="en-US" dirty="0"/>
              <a:t> et. al. 2015]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046075" y="1807883"/>
            <a:ext cx="2168009" cy="8424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Attention Mechanism</a:t>
            </a:r>
          </a:p>
        </p:txBody>
      </p:sp>
      <p:cxnSp>
        <p:nvCxnSpPr>
          <p:cNvPr id="35" name="Straight Arrow Connector 34"/>
          <p:cNvCxnSpPr>
            <a:stCxn id="9" idx="0"/>
            <a:endCxn id="34" idx="2"/>
          </p:cNvCxnSpPr>
          <p:nvPr/>
        </p:nvCxnSpPr>
        <p:spPr>
          <a:xfrm flipV="1">
            <a:off x="2224099" y="2650299"/>
            <a:ext cx="1905981" cy="895681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0" idx="0"/>
            <a:endCxn id="34" idx="2"/>
          </p:cNvCxnSpPr>
          <p:nvPr/>
        </p:nvCxnSpPr>
        <p:spPr>
          <a:xfrm flipV="1">
            <a:off x="2902524" y="2650299"/>
            <a:ext cx="1227556" cy="895681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0"/>
            <a:endCxn id="34" idx="2"/>
          </p:cNvCxnSpPr>
          <p:nvPr/>
        </p:nvCxnSpPr>
        <p:spPr>
          <a:xfrm flipV="1">
            <a:off x="3580949" y="2650299"/>
            <a:ext cx="549131" cy="895681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1" idx="0"/>
            <a:endCxn id="34" idx="2"/>
          </p:cNvCxnSpPr>
          <p:nvPr/>
        </p:nvCxnSpPr>
        <p:spPr>
          <a:xfrm flipH="1" flipV="1">
            <a:off x="4130080" y="2650299"/>
            <a:ext cx="129294" cy="895681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4" idx="0"/>
            <a:endCxn id="34" idx="2"/>
          </p:cNvCxnSpPr>
          <p:nvPr/>
        </p:nvCxnSpPr>
        <p:spPr>
          <a:xfrm flipH="1" flipV="1">
            <a:off x="4130080" y="2650299"/>
            <a:ext cx="1486144" cy="895681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4145021" y="2650298"/>
            <a:ext cx="792778" cy="895682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6613815" y="2333951"/>
            <a:ext cx="471949" cy="7005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6613815" y="3523703"/>
            <a:ext cx="471949" cy="9291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>
            <a:stCxn id="57" idx="0"/>
          </p:cNvCxnSpPr>
          <p:nvPr/>
        </p:nvCxnSpPr>
        <p:spPr>
          <a:xfrm flipV="1">
            <a:off x="6849790" y="3057882"/>
            <a:ext cx="0" cy="465821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ight Arrow 71"/>
          <p:cNvSpPr/>
          <p:nvPr/>
        </p:nvSpPr>
        <p:spPr>
          <a:xfrm>
            <a:off x="5852198" y="3891202"/>
            <a:ext cx="667311" cy="97075"/>
          </a:xfrm>
          <a:prstGeom prst="rightArrow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429862" y="1673340"/>
            <a:ext cx="4458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</a:rPr>
              <a:t>Aaj</a:t>
            </a:r>
            <a:r>
              <a:rPr lang="en-US" sz="2400" b="1" dirty="0">
                <a:solidFill>
                  <a:srgbClr val="000000"/>
                </a:solidFill>
              </a:rPr>
              <a:t>   </a:t>
            </a:r>
            <a:r>
              <a:rPr lang="en-US" sz="2400" b="1" dirty="0" err="1">
                <a:solidFill>
                  <a:srgbClr val="FF0000"/>
                </a:solidFill>
              </a:rPr>
              <a:t>aapka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7347344" y="2331253"/>
            <a:ext cx="471949" cy="7005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7347344" y="3496377"/>
            <a:ext cx="471949" cy="9291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/>
          <p:cNvCxnSpPr>
            <a:stCxn id="70" idx="0"/>
          </p:cNvCxnSpPr>
          <p:nvPr/>
        </p:nvCxnSpPr>
        <p:spPr>
          <a:xfrm flipH="1" flipV="1">
            <a:off x="7583318" y="3031803"/>
            <a:ext cx="1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57" idx="3"/>
            <a:endCxn id="70" idx="1"/>
          </p:cNvCxnSpPr>
          <p:nvPr/>
        </p:nvCxnSpPr>
        <p:spPr>
          <a:xfrm flipV="1">
            <a:off x="7085764" y="3960951"/>
            <a:ext cx="261580" cy="273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Slide Number Placeholder 8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6893-DCF6-F248-96D9-EFF159621886}" type="slidenum">
              <a:rPr lang="en-US" smtClean="0"/>
              <a:t>8</a:t>
            </a:fld>
            <a:endParaRPr lang="en-US"/>
          </a:p>
        </p:txBody>
      </p:sp>
      <p:sp>
        <p:nvSpPr>
          <p:cNvPr id="92" name="Title 1"/>
          <p:cNvSpPr>
            <a:spLocks noGrp="1"/>
          </p:cNvSpPr>
          <p:nvPr>
            <p:ph type="title"/>
            <p:extLst/>
          </p:nvPr>
        </p:nvSpPr>
        <p:spPr>
          <a:xfrm>
            <a:off x="313765" y="170889"/>
            <a:ext cx="11756794" cy="1325563"/>
          </a:xfrm>
        </p:spPr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Neural Encode-Attend-Decode Framework</a:t>
            </a:r>
            <a:endParaRPr lang="en-US" sz="32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1533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6504619" y="2202195"/>
            <a:ext cx="4004285" cy="2471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Elbow Connector 62"/>
          <p:cNvCxnSpPr/>
          <p:nvPr/>
        </p:nvCxnSpPr>
        <p:spPr>
          <a:xfrm rot="16200000" flipH="1">
            <a:off x="5088470" y="1237311"/>
            <a:ext cx="2319470" cy="3967313"/>
          </a:xfrm>
          <a:prstGeom prst="bentConnector5">
            <a:avLst>
              <a:gd name="adj1" fmla="val -26604"/>
              <a:gd name="adj2" fmla="val 55020"/>
              <a:gd name="adj3" fmla="val 137000"/>
            </a:avLst>
          </a:prstGeom>
          <a:ln w="28575">
            <a:prstDash val="sysDot"/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1284059" y="3339500"/>
            <a:ext cx="4775582" cy="2471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988124" y="3545980"/>
            <a:ext cx="471949" cy="929148"/>
          </a:xfrm>
          <a:prstGeom prst="roundRect">
            <a:avLst/>
          </a:prstGeom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666549" y="3545980"/>
            <a:ext cx="471949" cy="929148"/>
          </a:xfrm>
          <a:prstGeom prst="roundRect">
            <a:avLst/>
          </a:prstGeom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023399" y="3545980"/>
            <a:ext cx="471949" cy="929148"/>
          </a:xfrm>
          <a:prstGeom prst="roundRect">
            <a:avLst/>
          </a:prstGeom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344974" y="3545980"/>
            <a:ext cx="471949" cy="929148"/>
          </a:xfrm>
          <a:prstGeom prst="roundRect">
            <a:avLst/>
          </a:prstGeom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701824" y="3545980"/>
            <a:ext cx="471949" cy="929148"/>
          </a:xfrm>
          <a:prstGeom prst="roundRect">
            <a:avLst/>
          </a:prstGeom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380249" y="3545980"/>
            <a:ext cx="471949" cy="929148"/>
          </a:xfrm>
          <a:prstGeom prst="roundRect">
            <a:avLst/>
          </a:prstGeom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9" idx="3"/>
            <a:endCxn id="10" idx="1"/>
          </p:cNvCxnSpPr>
          <p:nvPr/>
        </p:nvCxnSpPr>
        <p:spPr>
          <a:xfrm>
            <a:off x="2460073" y="4010554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3"/>
            <a:endCxn id="12" idx="1"/>
          </p:cNvCxnSpPr>
          <p:nvPr/>
        </p:nvCxnSpPr>
        <p:spPr>
          <a:xfrm>
            <a:off x="3138498" y="4010554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  <a:endCxn id="11" idx="1"/>
          </p:cNvCxnSpPr>
          <p:nvPr/>
        </p:nvCxnSpPr>
        <p:spPr>
          <a:xfrm>
            <a:off x="3816923" y="4010554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495348" y="4037596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3"/>
            <a:endCxn id="14" idx="1"/>
          </p:cNvCxnSpPr>
          <p:nvPr/>
        </p:nvCxnSpPr>
        <p:spPr>
          <a:xfrm>
            <a:off x="5173773" y="4010554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988124" y="4939702"/>
            <a:ext cx="471949" cy="6563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2666549" y="4939702"/>
            <a:ext cx="471949" cy="6563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4023399" y="4939702"/>
            <a:ext cx="471949" cy="6563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344974" y="4939702"/>
            <a:ext cx="471949" cy="6563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4701824" y="4939702"/>
            <a:ext cx="471949" cy="6563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5380249" y="4939702"/>
            <a:ext cx="471949" cy="656304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stCxn id="28" idx="0"/>
            <a:endCxn id="9" idx="2"/>
          </p:cNvCxnSpPr>
          <p:nvPr/>
        </p:nvCxnSpPr>
        <p:spPr>
          <a:xfrm flipV="1">
            <a:off x="2224099" y="4475128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9" idx="0"/>
            <a:endCxn id="10" idx="2"/>
          </p:cNvCxnSpPr>
          <p:nvPr/>
        </p:nvCxnSpPr>
        <p:spPr>
          <a:xfrm flipV="1">
            <a:off x="2902524" y="4475128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1" idx="0"/>
            <a:endCxn id="12" idx="2"/>
          </p:cNvCxnSpPr>
          <p:nvPr/>
        </p:nvCxnSpPr>
        <p:spPr>
          <a:xfrm flipV="1">
            <a:off x="3580949" y="4475128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0" idx="0"/>
            <a:endCxn id="11" idx="2"/>
          </p:cNvCxnSpPr>
          <p:nvPr/>
        </p:nvCxnSpPr>
        <p:spPr>
          <a:xfrm flipV="1">
            <a:off x="4259374" y="4475128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2" idx="0"/>
            <a:endCxn id="13" idx="2"/>
          </p:cNvCxnSpPr>
          <p:nvPr/>
        </p:nvCxnSpPr>
        <p:spPr>
          <a:xfrm flipV="1">
            <a:off x="4937799" y="4475128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3" idx="0"/>
            <a:endCxn id="14" idx="2"/>
          </p:cNvCxnSpPr>
          <p:nvPr/>
        </p:nvCxnSpPr>
        <p:spPr>
          <a:xfrm flipV="1">
            <a:off x="5616224" y="4475128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557875" y="2810941"/>
            <a:ext cx="182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ENCODER</a:t>
            </a:r>
            <a:endParaRPr lang="en-US" b="1" dirty="0"/>
          </a:p>
        </p:txBody>
      </p:sp>
      <p:sp>
        <p:nvSpPr>
          <p:cNvPr id="116" name="TextBox 115"/>
          <p:cNvSpPr txBox="1"/>
          <p:nvPr/>
        </p:nvSpPr>
        <p:spPr>
          <a:xfrm rot="16200000">
            <a:off x="879484" y="3672000"/>
            <a:ext cx="13421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/>
              <a:t>Encoder States </a:t>
            </a:r>
          </a:p>
        </p:txBody>
      </p:sp>
      <p:sp>
        <p:nvSpPr>
          <p:cNvPr id="118" name="TextBox 117"/>
          <p:cNvSpPr txBox="1"/>
          <p:nvPr/>
        </p:nvSpPr>
        <p:spPr>
          <a:xfrm rot="16200000">
            <a:off x="874616" y="4880200"/>
            <a:ext cx="13421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/>
              <a:t>Word Embedding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310663" y="5810828"/>
            <a:ext cx="4748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 </a:t>
            </a:r>
            <a:r>
              <a:rPr lang="en-US" sz="2400" b="1" i="1" dirty="0"/>
              <a:t>En:</a:t>
            </a:r>
            <a:r>
              <a:rPr lang="en-US" sz="2400" b="1" dirty="0"/>
              <a:t>   How  was  your  </a:t>
            </a:r>
            <a:r>
              <a:rPr lang="en-US" sz="2400" b="1" dirty="0">
                <a:solidFill>
                  <a:srgbClr val="000000"/>
                </a:solidFill>
              </a:rPr>
              <a:t>day</a:t>
            </a:r>
            <a:r>
              <a:rPr lang="en-US" sz="2400" b="1" dirty="0"/>
              <a:t>   today  ?</a:t>
            </a:r>
            <a:endParaRPr lang="en-US" sz="2400" i="1" dirty="0"/>
          </a:p>
        </p:txBody>
      </p:sp>
      <p:sp>
        <p:nvSpPr>
          <p:cNvPr id="3" name="Rectangle 2"/>
          <p:cNvSpPr/>
          <p:nvPr/>
        </p:nvSpPr>
        <p:spPr>
          <a:xfrm>
            <a:off x="9705158" y="5807279"/>
            <a:ext cx="2365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Bahdanau</a:t>
            </a:r>
            <a:r>
              <a:rPr lang="en-US" dirty="0"/>
              <a:t> et. al. 2015]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046075" y="1807883"/>
            <a:ext cx="2168009" cy="8424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Attention Mechanism</a:t>
            </a:r>
          </a:p>
        </p:txBody>
      </p:sp>
      <p:cxnSp>
        <p:nvCxnSpPr>
          <p:cNvPr id="35" name="Straight Arrow Connector 34"/>
          <p:cNvCxnSpPr>
            <a:stCxn id="9" idx="0"/>
            <a:endCxn id="34" idx="2"/>
          </p:cNvCxnSpPr>
          <p:nvPr/>
        </p:nvCxnSpPr>
        <p:spPr>
          <a:xfrm flipV="1">
            <a:off x="2224099" y="2650299"/>
            <a:ext cx="1905981" cy="895681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0" idx="0"/>
            <a:endCxn id="34" idx="2"/>
          </p:cNvCxnSpPr>
          <p:nvPr/>
        </p:nvCxnSpPr>
        <p:spPr>
          <a:xfrm flipV="1">
            <a:off x="2902524" y="2650299"/>
            <a:ext cx="1227556" cy="895681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0"/>
            <a:endCxn id="34" idx="2"/>
          </p:cNvCxnSpPr>
          <p:nvPr/>
        </p:nvCxnSpPr>
        <p:spPr>
          <a:xfrm flipV="1">
            <a:off x="3580949" y="2650299"/>
            <a:ext cx="549131" cy="895681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1" idx="0"/>
            <a:endCxn id="34" idx="2"/>
          </p:cNvCxnSpPr>
          <p:nvPr/>
        </p:nvCxnSpPr>
        <p:spPr>
          <a:xfrm flipH="1" flipV="1">
            <a:off x="4130080" y="2650299"/>
            <a:ext cx="129294" cy="895681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4" idx="0"/>
            <a:endCxn id="34" idx="2"/>
          </p:cNvCxnSpPr>
          <p:nvPr/>
        </p:nvCxnSpPr>
        <p:spPr>
          <a:xfrm flipH="1" flipV="1">
            <a:off x="4130080" y="2650299"/>
            <a:ext cx="1486144" cy="895681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4145021" y="2650298"/>
            <a:ext cx="792778" cy="895682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6613815" y="2333951"/>
            <a:ext cx="471949" cy="7005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6613606" y="3500321"/>
            <a:ext cx="471949" cy="9291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>
            <a:stCxn id="57" idx="0"/>
          </p:cNvCxnSpPr>
          <p:nvPr/>
        </p:nvCxnSpPr>
        <p:spPr>
          <a:xfrm flipV="1">
            <a:off x="6849581" y="3034500"/>
            <a:ext cx="0" cy="465821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ight Arrow 71"/>
          <p:cNvSpPr/>
          <p:nvPr/>
        </p:nvSpPr>
        <p:spPr>
          <a:xfrm>
            <a:off x="5852198" y="3891202"/>
            <a:ext cx="667311" cy="97075"/>
          </a:xfrm>
          <a:prstGeom prst="rightArrow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429862" y="1673340"/>
            <a:ext cx="4458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</a:rPr>
              <a:t>Aaj</a:t>
            </a:r>
            <a:r>
              <a:rPr lang="en-US" sz="2400" b="1" dirty="0">
                <a:solidFill>
                  <a:srgbClr val="000000"/>
                </a:solidFill>
              </a:rPr>
              <a:t>   </a:t>
            </a:r>
            <a:r>
              <a:rPr lang="en-US" sz="2400" b="1" dirty="0" err="1"/>
              <a:t>aapka</a:t>
            </a:r>
            <a:r>
              <a:rPr lang="en-US" sz="2400" b="1" dirty="0"/>
              <a:t>  din  </a:t>
            </a:r>
            <a:r>
              <a:rPr lang="en-US" sz="2400" b="1" dirty="0" err="1"/>
              <a:t>kaisa</a:t>
            </a:r>
            <a:r>
              <a:rPr lang="en-US" sz="2400" b="1" dirty="0"/>
              <a:t> 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tha</a:t>
            </a:r>
            <a:r>
              <a:rPr lang="en-US" sz="2400" b="1" dirty="0" smtClean="0"/>
              <a:t>   </a:t>
            </a:r>
            <a:endParaRPr lang="en-US" sz="2400" b="1" dirty="0"/>
          </a:p>
        </p:txBody>
      </p:sp>
      <p:sp>
        <p:nvSpPr>
          <p:cNvPr id="66" name="Rounded Rectangle 65"/>
          <p:cNvSpPr/>
          <p:nvPr/>
        </p:nvSpPr>
        <p:spPr>
          <a:xfrm>
            <a:off x="7347344" y="2331253"/>
            <a:ext cx="471949" cy="7005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8704194" y="2331253"/>
            <a:ext cx="471949" cy="7005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8025769" y="2331253"/>
            <a:ext cx="471949" cy="7005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9382619" y="2331253"/>
            <a:ext cx="471949" cy="70054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ounded Rectangle 69"/>
          <p:cNvSpPr/>
          <p:nvPr/>
        </p:nvSpPr>
        <p:spPr>
          <a:xfrm>
            <a:off x="7347344" y="3496377"/>
            <a:ext cx="471949" cy="9291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8704194" y="3496377"/>
            <a:ext cx="471949" cy="9291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>
            <a:off x="8025769" y="3496377"/>
            <a:ext cx="471949" cy="9291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9382619" y="3496377"/>
            <a:ext cx="471949" cy="9291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/>
          <p:cNvCxnSpPr>
            <a:stCxn id="70" idx="0"/>
          </p:cNvCxnSpPr>
          <p:nvPr/>
        </p:nvCxnSpPr>
        <p:spPr>
          <a:xfrm flipH="1" flipV="1">
            <a:off x="7583318" y="3031803"/>
            <a:ext cx="1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8261744" y="3031803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8940169" y="3031803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9633326" y="3033049"/>
            <a:ext cx="0" cy="464574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70" idx="3"/>
            <a:endCxn id="74" idx="1"/>
          </p:cNvCxnSpPr>
          <p:nvPr/>
        </p:nvCxnSpPr>
        <p:spPr>
          <a:xfrm>
            <a:off x="7819293" y="3960951"/>
            <a:ext cx="206476" cy="0"/>
          </a:xfrm>
          <a:prstGeom prst="straightConnector1">
            <a:avLst/>
          </a:prstGeom>
          <a:ln>
            <a:tailEnd type="triangle"/>
          </a:ln>
          <a:effectLst>
            <a:innerShdw blurRad="63500" dist="1016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57" idx="3"/>
            <a:endCxn id="70" idx="1"/>
          </p:cNvCxnSpPr>
          <p:nvPr/>
        </p:nvCxnSpPr>
        <p:spPr>
          <a:xfrm flipV="1">
            <a:off x="7085555" y="3960951"/>
            <a:ext cx="261789" cy="39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4" idx="3"/>
            <a:endCxn id="71" idx="1"/>
          </p:cNvCxnSpPr>
          <p:nvPr/>
        </p:nvCxnSpPr>
        <p:spPr>
          <a:xfrm>
            <a:off x="8497718" y="3960951"/>
            <a:ext cx="2064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76" idx="1"/>
          </p:cNvCxnSpPr>
          <p:nvPr/>
        </p:nvCxnSpPr>
        <p:spPr>
          <a:xfrm>
            <a:off x="9176143" y="3960951"/>
            <a:ext cx="2064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 rot="5400000">
            <a:off x="9528732" y="3592964"/>
            <a:ext cx="1342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Decoder States </a:t>
            </a:r>
          </a:p>
        </p:txBody>
      </p:sp>
      <p:sp>
        <p:nvSpPr>
          <p:cNvPr id="73" name="TextBox 72"/>
          <p:cNvSpPr txBox="1"/>
          <p:nvPr/>
        </p:nvSpPr>
        <p:spPr>
          <a:xfrm rot="5400000">
            <a:off x="9423968" y="2468393"/>
            <a:ext cx="1342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Output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6893-DCF6-F248-96D9-EFF159621886}" type="slidenum">
              <a:rPr lang="en-US" smtClean="0"/>
              <a:t>9</a:t>
            </a:fld>
            <a:endParaRPr lang="en-US"/>
          </a:p>
        </p:txBody>
      </p:sp>
      <p:sp>
        <p:nvSpPr>
          <p:cNvPr id="84" name="Title 1"/>
          <p:cNvSpPr>
            <a:spLocks noGrp="1"/>
          </p:cNvSpPr>
          <p:nvPr>
            <p:ph type="title"/>
            <p:extLst/>
          </p:nvPr>
        </p:nvSpPr>
        <p:spPr>
          <a:xfrm>
            <a:off x="313765" y="170889"/>
            <a:ext cx="11756794" cy="1325563"/>
          </a:xfrm>
        </p:spPr>
        <p:txBody>
          <a:bodyPr/>
          <a:lstStyle/>
          <a:p>
            <a:r>
              <a:rPr lang="en-US" dirty="0">
                <a:latin typeface="Comic Sans MS"/>
                <a:cs typeface="Comic Sans MS"/>
              </a:rPr>
              <a:t>Neural Encode-Attend-Decode Framework</a:t>
            </a:r>
            <a:endParaRPr lang="en-US" sz="32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30414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8904</TotalTime>
  <Words>1086</Words>
  <Application>Microsoft Macintosh PowerPoint</Application>
  <PresentationFormat>Widescreen</PresentationFormat>
  <Paragraphs>337</Paragraphs>
  <Slides>26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Apple Chancery</vt:lpstr>
      <vt:lpstr>Calibri</vt:lpstr>
      <vt:lpstr>Calibri Light</vt:lpstr>
      <vt:lpstr>Comic Sans MS</vt:lpstr>
      <vt:lpstr>Mangal</vt:lpstr>
      <vt:lpstr>SimSun</vt:lpstr>
      <vt:lpstr>Verdana</vt:lpstr>
      <vt:lpstr>Wingdings</vt:lpstr>
      <vt:lpstr>Arial</vt:lpstr>
      <vt:lpstr>Office Theme</vt:lpstr>
      <vt:lpstr>Equation</vt:lpstr>
      <vt:lpstr>Generating Natural Language Descriptions from Structured Data</vt:lpstr>
      <vt:lpstr>Structured Data</vt:lpstr>
      <vt:lpstr>Structured Data  Natural Language Description</vt:lpstr>
      <vt:lpstr>Natural Language Generation</vt:lpstr>
      <vt:lpstr>PowerPoint Presentation</vt:lpstr>
      <vt:lpstr>Neural Encode-Attend-Decode Framework</vt:lpstr>
      <vt:lpstr>Neural Encode-Attend-Decode Framework</vt:lpstr>
      <vt:lpstr>Neural Encode-Attend-Decode Framework</vt:lpstr>
      <vt:lpstr>Neural Encode-Attend-Decode Framework</vt:lpstr>
      <vt:lpstr>Various NLP Applications</vt:lpstr>
      <vt:lpstr>Some Basic Notation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Visualizing Attention Weights</vt:lpstr>
      <vt:lpstr>Experimental Results</vt:lpstr>
      <vt:lpstr>Summary</vt:lpstr>
      <vt:lpstr>Future: Multilingual natural language generation</vt:lpstr>
      <vt:lpstr>Manuscripts</vt:lpstr>
      <vt:lpstr>Thank You!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 driven Attention Model for Query-based Abstractive Summarization </dc:title>
  <dc:creator>Anirban Laha</dc:creator>
  <cp:lastModifiedBy>Anirban Laha</cp:lastModifiedBy>
  <cp:revision>271</cp:revision>
  <dcterms:created xsi:type="dcterms:W3CDTF">2017-07-23T13:16:02Z</dcterms:created>
  <dcterms:modified xsi:type="dcterms:W3CDTF">2018-03-06T19:56:58Z</dcterms:modified>
</cp:coreProperties>
</file>