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57" r:id="rId4"/>
    <p:sldId id="286" r:id="rId5"/>
    <p:sldId id="277" r:id="rId6"/>
    <p:sldId id="260" r:id="rId7"/>
    <p:sldId id="278" r:id="rId8"/>
    <p:sldId id="289" r:id="rId9"/>
    <p:sldId id="262" r:id="rId10"/>
    <p:sldId id="284" r:id="rId11"/>
    <p:sldId id="266" r:id="rId12"/>
    <p:sldId id="267" r:id="rId13"/>
    <p:sldId id="268" r:id="rId14"/>
    <p:sldId id="282" r:id="rId15"/>
    <p:sldId id="288" r:id="rId16"/>
    <p:sldId id="280" r:id="rId17"/>
    <p:sldId id="269" r:id="rId18"/>
    <p:sldId id="287" r:id="rId19"/>
    <p:sldId id="270" r:id="rId20"/>
    <p:sldId id="283" r:id="rId21"/>
    <p:sldId id="274" r:id="rId22"/>
    <p:sldId id="273" r:id="rId23"/>
    <p:sldId id="276" r:id="rId24"/>
    <p:sldId id="285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6"/>
    <p:restoredTop sz="93692"/>
  </p:normalViewPr>
  <p:slideViewPr>
    <p:cSldViewPr snapToGrid="0" snapToObjects="1">
      <p:cViewPr varScale="1">
        <p:scale>
          <a:sx n="59" d="100"/>
          <a:sy n="59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F144-8E6A-8445-A519-A5EA275B282F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1D64-0E53-7D48-B2ED-64A87237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1D64-0E53-7D48-B2ED-64A872378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548734" y="6520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72E1-203F-AE4E-AD43-6BAD2D552D6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6893-DCF6-F248-96D9-EFF1596218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914744" y="6400412"/>
            <a:ext cx="227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</a:t>
            </a:r>
            <a:fld id="{BE6E8CEC-1C3E-3340-AB97-A2E6B9EE687F}" type="slidenum">
              <a:rPr lang="en-US" sz="1200" smtClean="0"/>
              <a:t>‹#›</a:t>
            </a:fld>
            <a:r>
              <a:rPr lang="en-US" sz="1200" dirty="0"/>
              <a:t> of 24</a:t>
            </a:r>
          </a:p>
        </p:txBody>
      </p:sp>
    </p:spTree>
    <p:extLst>
      <p:ext uri="{BB962C8B-B14F-4D97-AF65-F5344CB8AC3E}">
        <p14:creationId xmlns:p14="http://schemas.microsoft.com/office/powerpoint/2010/main" val="1597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Diversity driven Attention Model for Query-based Abstractive Summarization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300" dirty="0" err="1"/>
              <a:t>Preksha</a:t>
            </a:r>
            <a:r>
              <a:rPr lang="en-US" sz="2300" dirty="0"/>
              <a:t> </a:t>
            </a:r>
            <a:r>
              <a:rPr lang="en-US" sz="2300" dirty="0" err="1"/>
              <a:t>Nema</a:t>
            </a:r>
            <a:r>
              <a:rPr lang="en-US" sz="2300" dirty="0"/>
              <a:t>*, </a:t>
            </a:r>
            <a:r>
              <a:rPr lang="en-US" sz="2300" dirty="0" err="1"/>
              <a:t>Mitesh</a:t>
            </a:r>
            <a:r>
              <a:rPr lang="en-US" sz="2300" dirty="0"/>
              <a:t> </a:t>
            </a:r>
            <a:r>
              <a:rPr lang="en-US" sz="2300" dirty="0" err="1"/>
              <a:t>Khapra</a:t>
            </a:r>
            <a:r>
              <a:rPr lang="en-US" sz="2300" dirty="0"/>
              <a:t>*, </a:t>
            </a:r>
            <a:r>
              <a:rPr lang="en-US" sz="2300" b="1" dirty="0"/>
              <a:t>Anirban Laha*</a:t>
            </a:r>
            <a:r>
              <a:rPr lang="en-US" sz="2300" b="1" baseline="30000" dirty="0"/>
              <a:t>#</a:t>
            </a:r>
            <a:r>
              <a:rPr lang="en-US" sz="2300" b="1" dirty="0"/>
              <a:t>,</a:t>
            </a:r>
            <a:r>
              <a:rPr lang="en-US" sz="2300" dirty="0"/>
              <a:t> </a:t>
            </a:r>
            <a:r>
              <a:rPr lang="en-US" sz="2300" dirty="0" err="1"/>
              <a:t>Balaraman</a:t>
            </a:r>
            <a:r>
              <a:rPr lang="en-US" sz="2300" dirty="0"/>
              <a:t> </a:t>
            </a:r>
            <a:r>
              <a:rPr lang="en-US" sz="2300" dirty="0" err="1"/>
              <a:t>Ravindran</a:t>
            </a:r>
            <a:r>
              <a:rPr lang="en-US" sz="2300" dirty="0"/>
              <a:t>*</a:t>
            </a:r>
          </a:p>
          <a:p>
            <a:r>
              <a:rPr lang="en-US" sz="2000" dirty="0"/>
              <a:t>*</a:t>
            </a:r>
            <a:r>
              <a:rPr lang="en-US" sz="2000" b="1" dirty="0">
                <a:solidFill>
                  <a:srgbClr val="00B0F0"/>
                </a:solidFill>
              </a:rPr>
              <a:t>Indian Institute of Technology Madras, India</a:t>
            </a:r>
            <a:r>
              <a:rPr lang="en-US" sz="2000" dirty="0"/>
              <a:t>.</a:t>
            </a:r>
          </a:p>
          <a:p>
            <a:r>
              <a:rPr lang="en-US" sz="2000" baseline="30000" dirty="0"/>
              <a:t>#</a:t>
            </a:r>
            <a:r>
              <a:rPr lang="en-US" sz="2000" b="1" dirty="0">
                <a:solidFill>
                  <a:srgbClr val="00B050"/>
                </a:solidFill>
              </a:rPr>
              <a:t>IBM Research India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2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4" y="28085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PROPOSED</a:t>
            </a:r>
            <a:r>
              <a:rPr lang="en-US" dirty="0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209868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 1 (D1)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context vector orthogonal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Context vector        orthogonal to             . Hence </a:t>
            </a:r>
            <a:r>
              <a:rPr lang="en-US" b="1" dirty="0">
                <a:solidFill>
                  <a:srgbClr val="00B050"/>
                </a:solidFill>
              </a:rPr>
              <a:t>DIFFERENT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     need not be orthogonal to         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36" y="2530476"/>
            <a:ext cx="3937000" cy="1592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8" y="4257797"/>
            <a:ext cx="4953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4284052"/>
            <a:ext cx="7366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1" y="5238872"/>
            <a:ext cx="495300" cy="7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2" y="5312813"/>
            <a:ext cx="732610" cy="597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24" y="2875796"/>
            <a:ext cx="497854" cy="4034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8526565" y="2750130"/>
            <a:ext cx="2461225" cy="7704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54776" y="3462727"/>
            <a:ext cx="4899024" cy="94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500071" y="1465370"/>
            <a:ext cx="26494" cy="243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526565" y="1784700"/>
            <a:ext cx="558800" cy="17545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38" y="1649667"/>
            <a:ext cx="342900" cy="3937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8068271" y="2131014"/>
            <a:ext cx="459008" cy="1382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85" y="1744898"/>
            <a:ext cx="430800" cy="6185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Connector 30"/>
          <p:cNvCxnSpPr>
            <a:stCxn id="25" idx="1"/>
          </p:cNvCxnSpPr>
          <p:nvPr/>
        </p:nvCxnSpPr>
        <p:spPr>
          <a:xfrm>
            <a:off x="9097338" y="1846517"/>
            <a:ext cx="466387" cy="130937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407361" y="3180384"/>
            <a:ext cx="256089" cy="649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64878" y="3187493"/>
            <a:ext cx="90924" cy="24137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 2 (D2)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038" y="1825625"/>
            <a:ext cx="4195762" cy="4351338"/>
          </a:xfrm>
        </p:spPr>
        <p:txBody>
          <a:bodyPr>
            <a:normAutofit/>
          </a:bodyPr>
          <a:lstStyle/>
          <a:p>
            <a:r>
              <a:rPr lang="en-US" dirty="0"/>
              <a:t>Introduce a modified </a:t>
            </a:r>
            <a:r>
              <a:rPr lang="en-US" b="1" dirty="0"/>
              <a:t>Diversity LSTM cell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Cell content </a:t>
            </a:r>
            <a:r>
              <a:rPr lang="en-US" dirty="0" err="1"/>
              <a:t>orthogonalized</a:t>
            </a:r>
            <a:r>
              <a:rPr lang="en-US" dirty="0"/>
              <a:t> to previous time step.</a:t>
            </a:r>
          </a:p>
          <a:p>
            <a:endParaRPr lang="en-US" dirty="0"/>
          </a:p>
          <a:p>
            <a:r>
              <a:rPr lang="en-US" dirty="0"/>
              <a:t>Context vector       output of the cell.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7" y="1804988"/>
            <a:ext cx="4925716" cy="437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11" y="4919753"/>
            <a:ext cx="455191" cy="653608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1588957" y="1825625"/>
            <a:ext cx="449705" cy="22494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7232" y="2381436"/>
            <a:ext cx="1750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LSTM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equations</a:t>
            </a:r>
          </a:p>
        </p:txBody>
      </p:sp>
      <p:sp>
        <p:nvSpPr>
          <p:cNvPr id="8" name="Left Brace 7"/>
          <p:cNvSpPr/>
          <p:nvPr/>
        </p:nvSpPr>
        <p:spPr>
          <a:xfrm>
            <a:off x="1279527" y="4075036"/>
            <a:ext cx="166486" cy="1051600"/>
          </a:xfrm>
          <a:prstGeom prst="leftBrac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283" y="4370003"/>
            <a:ext cx="1090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122830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hard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078" y="4114800"/>
            <a:ext cx="10145486" cy="1565276"/>
          </a:xfrm>
        </p:spPr>
        <p:txBody>
          <a:bodyPr/>
          <a:lstStyle/>
          <a:p>
            <a:r>
              <a:rPr lang="en-US" dirty="0"/>
              <a:t>D2 </a:t>
            </a:r>
            <a:r>
              <a:rPr lang="en-US" dirty="0">
                <a:sym typeface="Wingdings"/>
              </a:rPr>
              <a:t> SD2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26078" y="1843088"/>
            <a:ext cx="4945083" cy="17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D1 </a:t>
            </a:r>
            <a:r>
              <a:rPr lang="en-US">
                <a:sym typeface="Wingdings"/>
              </a:rPr>
              <a:t> SD1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8" y="4897438"/>
            <a:ext cx="400050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73" y="4897438"/>
            <a:ext cx="3869377" cy="852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6813" y="5100638"/>
            <a:ext cx="357187" cy="4429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77" y="2473326"/>
            <a:ext cx="3367587" cy="1362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20" y="2411415"/>
            <a:ext cx="3818168" cy="136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92" y="2788078"/>
            <a:ext cx="343658" cy="3547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33027" y="2764397"/>
            <a:ext cx="357187" cy="4429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83004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6142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1827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39854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96704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7512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654953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333378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4011803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0228" y="3832966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368653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8" name="Rounded Rectangle 27"/>
          <p:cNvSpPr/>
          <p:nvPr/>
        </p:nvSpPr>
        <p:spPr>
          <a:xfrm>
            <a:off x="2183004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861429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218279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39854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896704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75129" y="4735072"/>
            <a:ext cx="471949" cy="65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418979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3097404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775829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454254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5132679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811104" y="4270498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1" name="Rounded Rectangle 50"/>
          <p:cNvSpPr/>
          <p:nvPr/>
        </p:nvSpPr>
        <p:spPr>
          <a:xfrm>
            <a:off x="6489529" y="2176226"/>
            <a:ext cx="471949" cy="700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167954" y="2176226"/>
            <a:ext cx="471949" cy="700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524804" y="2176226"/>
            <a:ext cx="471949" cy="700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846379" y="2176226"/>
            <a:ext cx="471949" cy="700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9203229" y="2176226"/>
            <a:ext cx="471949" cy="700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48952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167954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524804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84637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203229" y="3341350"/>
            <a:ext cx="471949" cy="92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725503" y="2876776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403928" y="2876776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082354" y="2876776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760779" y="2876776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2" name="Straight Arrow Connector 71"/>
          <p:cNvCxnSpPr>
            <a:endCxn id="62" idx="2"/>
          </p:cNvCxnSpPr>
          <p:nvPr/>
        </p:nvCxnSpPr>
        <p:spPr>
          <a:xfrm flipV="1">
            <a:off x="9439204" y="2876776"/>
            <a:ext cx="0" cy="46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62" idx="3"/>
            <a:endCxn id="63" idx="1"/>
          </p:cNvCxnSpPr>
          <p:nvPr/>
        </p:nvCxnSpPr>
        <p:spPr>
          <a:xfrm>
            <a:off x="6961478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63" idx="3"/>
            <a:endCxn id="65" idx="1"/>
          </p:cNvCxnSpPr>
          <p:nvPr/>
        </p:nvCxnSpPr>
        <p:spPr>
          <a:xfrm>
            <a:off x="7639903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6" name="Straight Arrow Connector 95"/>
          <p:cNvCxnSpPr>
            <a:stCxn id="65" idx="3"/>
            <a:endCxn id="64" idx="1"/>
          </p:cNvCxnSpPr>
          <p:nvPr/>
        </p:nvCxnSpPr>
        <p:spPr>
          <a:xfrm>
            <a:off x="8318328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64" idx="3"/>
            <a:endCxn id="66" idx="1"/>
          </p:cNvCxnSpPr>
          <p:nvPr/>
        </p:nvCxnSpPr>
        <p:spPr>
          <a:xfrm>
            <a:off x="8996753" y="3805924"/>
            <a:ext cx="20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1" name="Right Arrow 110"/>
          <p:cNvSpPr/>
          <p:nvPr/>
        </p:nvSpPr>
        <p:spPr>
          <a:xfrm>
            <a:off x="6047078" y="3805924"/>
            <a:ext cx="442451" cy="4571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9226" y="2523466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1193892" y="3652035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Encoder States </a:t>
            </a:r>
            <a:endParaRPr lang="en-US" sz="1400" b="1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1069496" y="4752515"/>
            <a:ext cx="13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Word Embedding </a:t>
            </a:r>
          </a:p>
        </p:txBody>
      </p:sp>
      <p:sp>
        <p:nvSpPr>
          <p:cNvPr id="119" name="TextBox 118"/>
          <p:cNvSpPr txBox="1"/>
          <p:nvPr/>
        </p:nvSpPr>
        <p:spPr>
          <a:xfrm rot="5400000">
            <a:off x="9379224" y="3697755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Decoder States 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9393988" y="2094834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Output</a:t>
            </a:r>
            <a:endParaRPr lang="en-US" sz="1400" b="1" dirty="0"/>
          </a:p>
        </p:txBody>
      </p:sp>
      <p:cxnSp>
        <p:nvCxnSpPr>
          <p:cNvPr id="4" name="Straight Arrow Connector 3"/>
          <p:cNvCxnSpPr>
            <a:stCxn id="9" idx="0"/>
          </p:cNvCxnSpPr>
          <p:nvPr/>
        </p:nvCxnSpPr>
        <p:spPr>
          <a:xfrm flipV="1">
            <a:off x="2418979" y="2555035"/>
            <a:ext cx="1696062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0"/>
          </p:cNvCxnSpPr>
          <p:nvPr/>
        </p:nvCxnSpPr>
        <p:spPr>
          <a:xfrm flipV="1">
            <a:off x="3097404" y="2555035"/>
            <a:ext cx="1017637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" idx="0"/>
          </p:cNvCxnSpPr>
          <p:nvPr/>
        </p:nvCxnSpPr>
        <p:spPr>
          <a:xfrm flipV="1">
            <a:off x="3775829" y="2555035"/>
            <a:ext cx="339212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0"/>
          </p:cNvCxnSpPr>
          <p:nvPr/>
        </p:nvCxnSpPr>
        <p:spPr>
          <a:xfrm flipH="1" flipV="1">
            <a:off x="4115041" y="2555035"/>
            <a:ext cx="339213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0"/>
          </p:cNvCxnSpPr>
          <p:nvPr/>
        </p:nvCxnSpPr>
        <p:spPr>
          <a:xfrm flipH="1" flipV="1">
            <a:off x="4115041" y="2555035"/>
            <a:ext cx="1017638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4" idx="0"/>
          </p:cNvCxnSpPr>
          <p:nvPr/>
        </p:nvCxnSpPr>
        <p:spPr>
          <a:xfrm flipH="1" flipV="1">
            <a:off x="4115041" y="2555035"/>
            <a:ext cx="1696063" cy="7863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" idx="0"/>
            <a:endCxn id="66" idx="2"/>
          </p:cNvCxnSpPr>
          <p:nvPr/>
        </p:nvCxnSpPr>
        <p:spPr>
          <a:xfrm rot="16200000" flipH="1">
            <a:off x="5188612" y="19906"/>
            <a:ext cx="3158586" cy="5342598"/>
          </a:xfrm>
          <a:prstGeom prst="bentConnector5">
            <a:avLst>
              <a:gd name="adj1" fmla="val -7237"/>
              <a:gd name="adj2" fmla="val 40160"/>
              <a:gd name="adj3" fmla="val 107237"/>
            </a:avLst>
          </a:prstGeom>
          <a:ln>
            <a:prstDash val="sysDash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318328" y="4605009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DECODER</a:t>
            </a:r>
            <a:endParaRPr lang="en-US" b="1" dirty="0"/>
          </a:p>
        </p:txBody>
      </p:sp>
      <p:cxnSp>
        <p:nvCxnSpPr>
          <p:cNvPr id="77" name="Elbow Connector 76"/>
          <p:cNvCxnSpPr>
            <a:stCxn id="64" idx="0"/>
          </p:cNvCxnSpPr>
          <p:nvPr/>
        </p:nvCxnSpPr>
        <p:spPr>
          <a:xfrm rot="16200000" flipV="1">
            <a:off x="6044753" y="625324"/>
            <a:ext cx="786315" cy="4645738"/>
          </a:xfrm>
          <a:prstGeom prst="bentConnector3">
            <a:avLst>
              <a:gd name="adj1" fmla="val 29368"/>
            </a:avLst>
          </a:prstGeom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502984" y="1111912"/>
            <a:ext cx="1187243" cy="609217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Diversity Cell</a:t>
            </a:r>
          </a:p>
        </p:txBody>
      </p:sp>
      <p:sp>
        <p:nvSpPr>
          <p:cNvPr id="26" name="Curved Down Arrow 25"/>
          <p:cNvSpPr/>
          <p:nvPr/>
        </p:nvSpPr>
        <p:spPr>
          <a:xfrm rot="16200000">
            <a:off x="3101696" y="1238011"/>
            <a:ext cx="405580" cy="39548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019973" y="2010780"/>
            <a:ext cx="2168009" cy="6040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Attention Mechanism</a:t>
            </a:r>
          </a:p>
        </p:txBody>
      </p:sp>
      <p:cxnSp>
        <p:nvCxnSpPr>
          <p:cNvPr id="45" name="Straight Arrow Connector 44"/>
          <p:cNvCxnSpPr>
            <a:stCxn id="76" idx="0"/>
            <a:endCxn id="3" idx="2"/>
          </p:cNvCxnSpPr>
          <p:nvPr/>
        </p:nvCxnSpPr>
        <p:spPr>
          <a:xfrm flipH="1" flipV="1">
            <a:off x="4096606" y="1721129"/>
            <a:ext cx="7372" cy="28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17329" y="-37545"/>
            <a:ext cx="10515600" cy="1325563"/>
          </a:xfrm>
        </p:spPr>
        <p:txBody>
          <a:bodyPr/>
          <a:lstStyle/>
          <a:p>
            <a:r>
              <a:rPr lang="en-US"/>
              <a:t>Illustration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367855" y="2084589"/>
            <a:ext cx="3423359" cy="2228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78938" y="3202075"/>
            <a:ext cx="4684682" cy="2335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446790" y="5676790"/>
            <a:ext cx="474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SOURCE: </a:t>
            </a:r>
            <a:r>
              <a:rPr lang="en-US" i="1" dirty="0"/>
              <a:t>Roger Federer wins a record eighth men’s singles title at Wimbledon on Sunday.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74190" y="1689219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   won    the     Wimbledon</a:t>
            </a:r>
          </a:p>
        </p:txBody>
      </p:sp>
    </p:spTree>
    <p:extLst>
      <p:ext uri="{BB962C8B-B14F-4D97-AF65-F5344CB8AC3E}">
        <p14:creationId xmlns:p14="http://schemas.microsoft.com/office/powerpoint/2010/main" val="100053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91" y="2523709"/>
            <a:ext cx="10515600" cy="1325563"/>
          </a:xfrm>
        </p:spPr>
        <p:txBody>
          <a:bodyPr/>
          <a:lstStyle/>
          <a:p>
            <a:r>
              <a:rPr lang="en-US" b="1" dirty="0"/>
              <a:t>Model for </a:t>
            </a:r>
            <a:r>
              <a:rPr lang="en-US" b="1" dirty="0">
                <a:solidFill>
                  <a:srgbClr val="00B050"/>
                </a:solidFill>
              </a:rPr>
              <a:t>Query</a:t>
            </a:r>
            <a:r>
              <a:rPr lang="en-US" b="1" dirty="0"/>
              <a:t>-based 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Abstractive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Summarization</a:t>
            </a:r>
          </a:p>
        </p:txBody>
      </p:sp>
    </p:spTree>
    <p:extLst>
      <p:ext uri="{BB962C8B-B14F-4D97-AF65-F5344CB8AC3E}">
        <p14:creationId xmlns:p14="http://schemas.microsoft.com/office/powerpoint/2010/main" val="6802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/>
          <p:cNvSpPr txBox="1"/>
          <p:nvPr/>
        </p:nvSpPr>
        <p:spPr>
          <a:xfrm>
            <a:off x="30580" y="5753"/>
            <a:ext cx="64267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DOCUMENT: </a:t>
            </a:r>
            <a:r>
              <a:rPr lang="en-US" sz="1400" dirty="0"/>
              <a:t>Roger Federer wins a record eighth men’s singles title at Wimbledon on Sunday. He defeated Marin </a:t>
            </a:r>
            <a:r>
              <a:rPr lang="en-US" sz="1400" dirty="0" err="1"/>
              <a:t>Cilic</a:t>
            </a:r>
            <a:r>
              <a:rPr lang="en-US" sz="1400" dirty="0"/>
              <a:t> in straight sets with 6-3, 6-1, 6-4. </a:t>
            </a:r>
            <a:endParaRPr lang="en-US" sz="1400" i="1" dirty="0"/>
          </a:p>
        </p:txBody>
      </p:sp>
      <p:sp>
        <p:nvSpPr>
          <p:cNvPr id="268" name="Rectangle 267"/>
          <p:cNvSpPr/>
          <p:nvPr/>
        </p:nvSpPr>
        <p:spPr>
          <a:xfrm>
            <a:off x="7577080" y="1726529"/>
            <a:ext cx="4352849" cy="2676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165855" y="4970378"/>
            <a:ext cx="3926758" cy="1816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814946" y="1846678"/>
            <a:ext cx="467939" cy="593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487606" y="1846678"/>
            <a:ext cx="467939" cy="593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832927" y="1846678"/>
            <a:ext cx="467939" cy="593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9160267" y="1846678"/>
            <a:ext cx="467939" cy="593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505588" y="1846678"/>
            <a:ext cx="467939" cy="593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7814946" y="2901290"/>
            <a:ext cx="467939" cy="682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487606" y="2901290"/>
            <a:ext cx="467939" cy="682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9832927" y="2901290"/>
            <a:ext cx="467939" cy="682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9218367" y="2901288"/>
            <a:ext cx="467939" cy="682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0505588" y="2901290"/>
            <a:ext cx="467939" cy="682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endCxn id="51" idx="2"/>
          </p:cNvCxnSpPr>
          <p:nvPr/>
        </p:nvCxnSpPr>
        <p:spPr>
          <a:xfrm flipV="1">
            <a:off x="8048915" y="2439910"/>
            <a:ext cx="1" cy="46138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2" idx="2"/>
          </p:cNvCxnSpPr>
          <p:nvPr/>
        </p:nvCxnSpPr>
        <p:spPr>
          <a:xfrm flipV="1">
            <a:off x="8721575" y="2439910"/>
            <a:ext cx="1" cy="46138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4" idx="2"/>
          </p:cNvCxnSpPr>
          <p:nvPr/>
        </p:nvCxnSpPr>
        <p:spPr>
          <a:xfrm flipH="1" flipV="1">
            <a:off x="9394237" y="2439910"/>
            <a:ext cx="1" cy="461381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3" idx="2"/>
          </p:cNvCxnSpPr>
          <p:nvPr/>
        </p:nvCxnSpPr>
        <p:spPr>
          <a:xfrm flipV="1">
            <a:off x="10066897" y="2439910"/>
            <a:ext cx="0" cy="46138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0739557" y="2439910"/>
            <a:ext cx="1" cy="46138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3"/>
            <a:endCxn id="63" idx="1"/>
          </p:cNvCxnSpPr>
          <p:nvPr/>
        </p:nvCxnSpPr>
        <p:spPr>
          <a:xfrm>
            <a:off x="8282885" y="3242583"/>
            <a:ext cx="204722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3"/>
            <a:endCxn id="65" idx="1"/>
          </p:cNvCxnSpPr>
          <p:nvPr/>
        </p:nvCxnSpPr>
        <p:spPr>
          <a:xfrm flipV="1">
            <a:off x="8955545" y="3242582"/>
            <a:ext cx="262822" cy="2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5" idx="3"/>
            <a:endCxn id="64" idx="1"/>
          </p:cNvCxnSpPr>
          <p:nvPr/>
        </p:nvCxnSpPr>
        <p:spPr>
          <a:xfrm>
            <a:off x="9686306" y="3242582"/>
            <a:ext cx="146621" cy="2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4" idx="3"/>
            <a:endCxn id="66" idx="1"/>
          </p:cNvCxnSpPr>
          <p:nvPr/>
        </p:nvCxnSpPr>
        <p:spPr>
          <a:xfrm>
            <a:off x="10300866" y="3242583"/>
            <a:ext cx="204722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0894880" y="2996379"/>
            <a:ext cx="985962" cy="30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Decoder States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793421" y="1986062"/>
            <a:ext cx="1136508" cy="30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Output</a:t>
            </a:r>
            <a:endParaRPr lang="en-US" sz="1400" b="1" dirty="0"/>
          </a:p>
        </p:txBody>
      </p:sp>
      <p:cxnSp>
        <p:nvCxnSpPr>
          <p:cNvPr id="56" name="Elbow Connector 55"/>
          <p:cNvCxnSpPr>
            <a:endCxn id="66" idx="2"/>
          </p:cNvCxnSpPr>
          <p:nvPr/>
        </p:nvCxnSpPr>
        <p:spPr>
          <a:xfrm>
            <a:off x="7527993" y="2800477"/>
            <a:ext cx="3211565" cy="783400"/>
          </a:xfrm>
          <a:prstGeom prst="bentConnector4">
            <a:avLst>
              <a:gd name="adj1" fmla="val 46357"/>
              <a:gd name="adj2" fmla="val 129180"/>
            </a:avLst>
          </a:prstGeom>
          <a:ln w="28575">
            <a:prstDash val="sysDash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100956" y="3866545"/>
            <a:ext cx="1813260" cy="38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DECODER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386709" y="2439910"/>
            <a:ext cx="1102900" cy="69258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Diversity Cell</a:t>
            </a:r>
          </a:p>
        </p:txBody>
      </p:sp>
      <p:sp>
        <p:nvSpPr>
          <p:cNvPr id="26" name="Curved Down Arrow 25"/>
          <p:cNvSpPr/>
          <p:nvPr/>
        </p:nvSpPr>
        <p:spPr>
          <a:xfrm>
            <a:off x="6709532" y="2167932"/>
            <a:ext cx="402134" cy="29054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557812" y="2459607"/>
            <a:ext cx="1490479" cy="6589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Document Attention</a:t>
            </a:r>
          </a:p>
        </p:txBody>
      </p:sp>
      <p:cxnSp>
        <p:nvCxnSpPr>
          <p:cNvPr id="45" name="Straight Arrow Connector 44"/>
          <p:cNvCxnSpPr>
            <a:stCxn id="76" idx="3"/>
            <a:endCxn id="3" idx="1"/>
          </p:cNvCxnSpPr>
          <p:nvPr/>
        </p:nvCxnSpPr>
        <p:spPr>
          <a:xfrm flipV="1">
            <a:off x="6048291" y="2786204"/>
            <a:ext cx="338418" cy="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/>
        </p:nvSpPr>
        <p:spPr>
          <a:xfrm>
            <a:off x="4269033" y="4144023"/>
            <a:ext cx="2078927" cy="4850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Query Attention</a:t>
            </a:r>
            <a:endParaRPr lang="en-US" b="1" dirty="0"/>
          </a:p>
        </p:txBody>
      </p:sp>
      <p:sp>
        <p:nvSpPr>
          <p:cNvPr id="75" name="Rounded Rectangle 74"/>
          <p:cNvSpPr/>
          <p:nvPr/>
        </p:nvSpPr>
        <p:spPr>
          <a:xfrm>
            <a:off x="4179858" y="5095925"/>
            <a:ext cx="467939" cy="682587"/>
          </a:xfrm>
          <a:prstGeom prst="roundRect">
            <a:avLst/>
          </a:prstGeom>
          <a:solidFill>
            <a:schemeClr val="accent1"/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816079" y="5095925"/>
            <a:ext cx="467939" cy="682587"/>
          </a:xfrm>
          <a:prstGeom prst="roundRect">
            <a:avLst/>
          </a:prstGeom>
          <a:solidFill>
            <a:schemeClr val="accent1"/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452301" y="5095925"/>
            <a:ext cx="467939" cy="682587"/>
          </a:xfrm>
          <a:prstGeom prst="roundRect">
            <a:avLst/>
          </a:prstGeom>
          <a:solidFill>
            <a:schemeClr val="accent1"/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118630" y="5095925"/>
            <a:ext cx="467939" cy="682587"/>
          </a:xfrm>
          <a:prstGeom prst="roundRect">
            <a:avLst/>
          </a:prstGeom>
          <a:solidFill>
            <a:schemeClr val="accent1"/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75" idx="3"/>
            <a:endCxn id="78" idx="1"/>
          </p:cNvCxnSpPr>
          <p:nvPr/>
        </p:nvCxnSpPr>
        <p:spPr>
          <a:xfrm>
            <a:off x="4647797" y="5437219"/>
            <a:ext cx="168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78" idx="3"/>
            <a:endCxn id="79" idx="1"/>
          </p:cNvCxnSpPr>
          <p:nvPr/>
        </p:nvCxnSpPr>
        <p:spPr>
          <a:xfrm>
            <a:off x="5284018" y="5437219"/>
            <a:ext cx="168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9" idx="3"/>
            <a:endCxn id="80" idx="1"/>
          </p:cNvCxnSpPr>
          <p:nvPr/>
        </p:nvCxnSpPr>
        <p:spPr>
          <a:xfrm>
            <a:off x="5920240" y="5437219"/>
            <a:ext cx="198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4179858" y="5947999"/>
            <a:ext cx="467939" cy="4491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816079" y="5947999"/>
            <a:ext cx="467939" cy="4491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452301" y="5947999"/>
            <a:ext cx="467939" cy="4491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118630" y="5947999"/>
            <a:ext cx="467939" cy="4491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81" idx="0"/>
            <a:endCxn id="75" idx="2"/>
          </p:cNvCxnSpPr>
          <p:nvPr/>
        </p:nvCxnSpPr>
        <p:spPr>
          <a:xfrm flipV="1">
            <a:off x="4413828" y="5778512"/>
            <a:ext cx="0" cy="16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2" idx="0"/>
            <a:endCxn id="78" idx="2"/>
          </p:cNvCxnSpPr>
          <p:nvPr/>
        </p:nvCxnSpPr>
        <p:spPr>
          <a:xfrm flipV="1">
            <a:off x="5050049" y="5778512"/>
            <a:ext cx="0" cy="16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3" idx="0"/>
            <a:endCxn id="79" idx="2"/>
          </p:cNvCxnSpPr>
          <p:nvPr/>
        </p:nvCxnSpPr>
        <p:spPr>
          <a:xfrm flipV="1">
            <a:off x="5686271" y="5778512"/>
            <a:ext cx="0" cy="16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4" idx="0"/>
            <a:endCxn id="80" idx="2"/>
          </p:cNvCxnSpPr>
          <p:nvPr/>
        </p:nvCxnSpPr>
        <p:spPr>
          <a:xfrm flipV="1">
            <a:off x="6352600" y="5778512"/>
            <a:ext cx="0" cy="16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 flipV="1">
            <a:off x="6809162" y="1385986"/>
            <a:ext cx="1727793" cy="4758400"/>
          </a:xfrm>
          <a:prstGeom prst="bentConnector5">
            <a:avLst>
              <a:gd name="adj1" fmla="val -13231"/>
              <a:gd name="adj2" fmla="val 41536"/>
              <a:gd name="adj3" fmla="val 113231"/>
            </a:avLst>
          </a:prstGeom>
          <a:ln w="38100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135028" y="3111716"/>
            <a:ext cx="24519" cy="1032306"/>
          </a:xfrm>
          <a:prstGeom prst="straightConnector1">
            <a:avLst/>
          </a:prstGeom>
          <a:ln w="28575">
            <a:prstDash val="dash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5" idx="0"/>
            <a:endCxn id="180" idx="2"/>
          </p:cNvCxnSpPr>
          <p:nvPr/>
        </p:nvCxnSpPr>
        <p:spPr>
          <a:xfrm flipV="1">
            <a:off x="4413828" y="4629082"/>
            <a:ext cx="894669" cy="46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8" idx="0"/>
            <a:endCxn id="180" idx="2"/>
          </p:cNvCxnSpPr>
          <p:nvPr/>
        </p:nvCxnSpPr>
        <p:spPr>
          <a:xfrm flipV="1">
            <a:off x="5050049" y="4629082"/>
            <a:ext cx="258448" cy="46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9" idx="0"/>
            <a:endCxn id="180" idx="2"/>
          </p:cNvCxnSpPr>
          <p:nvPr/>
        </p:nvCxnSpPr>
        <p:spPr>
          <a:xfrm flipH="1" flipV="1">
            <a:off x="5308497" y="4629082"/>
            <a:ext cx="377774" cy="46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0" idx="0"/>
            <a:endCxn id="180" idx="2"/>
          </p:cNvCxnSpPr>
          <p:nvPr/>
        </p:nvCxnSpPr>
        <p:spPr>
          <a:xfrm flipH="1" flipV="1">
            <a:off x="5308497" y="4629082"/>
            <a:ext cx="1044103" cy="46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314507" y="5365987"/>
            <a:ext cx="98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Query States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345416" y="5995718"/>
            <a:ext cx="98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Word </a:t>
            </a:r>
            <a:r>
              <a:rPr lang="en-US" sz="1000" b="1" dirty="0" err="1"/>
              <a:t>Embeddings</a:t>
            </a:r>
            <a:endParaRPr lang="en-US" sz="10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3758395" y="6388972"/>
            <a:ext cx="305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QUERY ENCODER</a:t>
            </a:r>
            <a:endParaRPr lang="en-US" b="1" dirty="0"/>
          </a:p>
        </p:txBody>
      </p:sp>
      <p:sp>
        <p:nvSpPr>
          <p:cNvPr id="105" name="Rectangle 104"/>
          <p:cNvSpPr/>
          <p:nvPr/>
        </p:nvSpPr>
        <p:spPr>
          <a:xfrm>
            <a:off x="1620681" y="680110"/>
            <a:ext cx="2381941" cy="3802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3210512" y="1224348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3210512" y="1699750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3210512" y="2650553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3210512" y="2175151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5400000">
            <a:off x="3210512" y="3125955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5400000">
            <a:off x="3210512" y="3601356"/>
            <a:ext cx="330715" cy="867807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303526" y="1895953"/>
            <a:ext cx="144687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303526" y="2371355"/>
            <a:ext cx="144687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303526" y="2846756"/>
            <a:ext cx="144687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78269" y="3322158"/>
            <a:ext cx="144687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303526" y="3797559"/>
            <a:ext cx="144687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 rot="5400000">
            <a:off x="2036217" y="1351764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5400000">
            <a:off x="2036217" y="1827166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5400000">
            <a:off x="2036217" y="2777969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5400000">
            <a:off x="2036217" y="2302567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5400000">
            <a:off x="2036217" y="3253370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5400000">
            <a:off x="2036217" y="3728772"/>
            <a:ext cx="330715" cy="612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5400000" flipV="1">
            <a:off x="2725014" y="1441301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V="1">
            <a:off x="2725014" y="1916703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V="1">
            <a:off x="2725014" y="2392104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2725014" y="2867506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V="1">
            <a:off x="2725014" y="3342907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V="1">
            <a:off x="2725014" y="3818309"/>
            <a:ext cx="0" cy="43390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749119" y="1162181"/>
            <a:ext cx="1253502" cy="26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89557" y="1046798"/>
            <a:ext cx="1253502" cy="26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Word Embedding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V="1">
            <a:off x="3596358" y="1865797"/>
            <a:ext cx="1188503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3834059" y="2103499"/>
            <a:ext cx="713101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V="1">
            <a:off x="4071760" y="2341199"/>
            <a:ext cx="237700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4071760" y="2578900"/>
            <a:ext cx="237700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3834058" y="2816601"/>
            <a:ext cx="713102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3596358" y="3054301"/>
            <a:ext cx="1188503" cy="734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633314" y="703866"/>
            <a:ext cx="24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DOCUMENT ENCODER</a:t>
            </a:r>
          </a:p>
        </p:txBody>
      </p:sp>
      <p:cxnSp>
        <p:nvCxnSpPr>
          <p:cNvPr id="162" name="Elbow Connector 161"/>
          <p:cNvCxnSpPr/>
          <p:nvPr/>
        </p:nvCxnSpPr>
        <p:spPr>
          <a:xfrm rot="10800000">
            <a:off x="5365680" y="3119871"/>
            <a:ext cx="2745863" cy="870204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733261" y="1266300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Federer   won      in        straight    sets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89241" y="5994425"/>
            <a:ext cx="22083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QUERY</a:t>
            </a:r>
            <a:r>
              <a:rPr lang="en-US" b="1" dirty="0"/>
              <a:t>: </a:t>
            </a:r>
            <a:r>
              <a:rPr lang="en-US" sz="1400" dirty="0"/>
              <a:t>Margin of victory</a:t>
            </a:r>
            <a:endParaRPr lang="en-US" sz="1400" i="1" dirty="0"/>
          </a:p>
        </p:txBody>
      </p:sp>
      <p:cxnSp>
        <p:nvCxnSpPr>
          <p:cNvPr id="156" name="Elbow Connector 155"/>
          <p:cNvCxnSpPr>
            <a:stCxn id="14" idx="3"/>
            <a:endCxn id="62" idx="1"/>
          </p:cNvCxnSpPr>
          <p:nvPr/>
        </p:nvCxnSpPr>
        <p:spPr>
          <a:xfrm rot="5400000" flipH="1" flipV="1">
            <a:off x="5116390" y="1502062"/>
            <a:ext cx="958033" cy="4439077"/>
          </a:xfrm>
          <a:prstGeom prst="bentConnector4">
            <a:avLst>
              <a:gd name="adj1" fmla="val -56719"/>
              <a:gd name="adj2" fmla="val 775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7733260" y="1266448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Federer   won      in        straight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8436178" y="792486"/>
            <a:ext cx="1441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7733259" y="649955"/>
            <a:ext cx="3240268" cy="978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68" grpId="0" animBg="1"/>
      <p:bldP spid="106" grpId="0" animBg="1"/>
      <p:bldP spid="51" grpId="0" animBg="1"/>
      <p:bldP spid="52" grpId="0" animBg="1"/>
      <p:bldP spid="52" grpId="1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19" grpId="0"/>
      <p:bldP spid="120" grpId="0"/>
      <p:bldP spid="90" grpId="0"/>
      <p:bldP spid="3" grpId="0" animBg="1"/>
      <p:bldP spid="26" grpId="0" animBg="1"/>
      <p:bldP spid="76" grpId="0" animBg="1"/>
      <p:bldP spid="180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41" grpId="0"/>
      <p:bldP spid="142" grpId="0"/>
      <p:bldP spid="144" grpId="0"/>
      <p:bldP spid="10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16" grpId="0"/>
      <p:bldP spid="118" grpId="0"/>
      <p:bldP spid="145" grpId="0"/>
      <p:bldP spid="267" grpId="0"/>
      <p:bldP spid="285" grpId="0" animBg="1"/>
      <p:bldP spid="292" grpId="0"/>
      <p:bldP spid="293" grpId="0"/>
      <p:bldP spid="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Datasets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7" y="1690688"/>
            <a:ext cx="10778066" cy="160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" y="4411661"/>
            <a:ext cx="10684591" cy="9461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35207" y="3386838"/>
            <a:ext cx="507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charset="0"/>
              </a:rPr>
              <a:t> Various datasets for </a:t>
            </a:r>
            <a:r>
              <a:rPr lang="en-US" dirty="0">
                <a:solidFill>
                  <a:srgbClr val="0070C0"/>
                </a:solidFill>
                <a:latin typeface="Helvetica" charset="0"/>
              </a:rPr>
              <a:t>A</a:t>
            </a:r>
            <a:r>
              <a:rPr lang="en-US" dirty="0">
                <a:solidFill>
                  <a:srgbClr val="0070C0"/>
                </a:solidFill>
                <a:effectLst/>
                <a:latin typeface="Helvetica" charset="0"/>
              </a:rPr>
              <a:t>bstractive Summarization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5506" y="5512521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charset="0"/>
              </a:rPr>
              <a:t> Dataset for </a:t>
            </a:r>
            <a:r>
              <a:rPr lang="en-US" dirty="0">
                <a:solidFill>
                  <a:srgbClr val="7030A0"/>
                </a:solidFill>
                <a:effectLst/>
                <a:latin typeface="Helvetica" charset="0"/>
              </a:rPr>
              <a:t>Query-Based </a:t>
            </a:r>
            <a:r>
              <a:rPr lang="en-US" b="1" dirty="0">
                <a:solidFill>
                  <a:srgbClr val="7030A0"/>
                </a:solidFill>
                <a:effectLst/>
                <a:latin typeface="Helvetica" charset="0"/>
              </a:rPr>
              <a:t>Extractive</a:t>
            </a:r>
            <a:r>
              <a:rPr lang="en-US" dirty="0">
                <a:solidFill>
                  <a:srgbClr val="7030A0"/>
                </a:solidFill>
                <a:effectLst/>
                <a:latin typeface="Helvetica" charset="0"/>
              </a:rPr>
              <a:t> Summarization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54" y="4921101"/>
            <a:ext cx="200195" cy="2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8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91" y="25237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NEW DATASET!!!!!</a:t>
            </a:r>
          </a:p>
        </p:txBody>
      </p:sp>
    </p:spTree>
    <p:extLst>
      <p:ext uri="{BB962C8B-B14F-4D97-AF65-F5344CB8AC3E}">
        <p14:creationId xmlns:p14="http://schemas.microsoft.com/office/powerpoint/2010/main" val="112788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Creation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0663"/>
            <a:ext cx="5846011" cy="4386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1312" y="6044684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ffectLst/>
                <a:latin typeface="Helvetica" charset="0"/>
              </a:rPr>
              <a:t> Documents and summaries for a given query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15200" y="1690688"/>
            <a:ext cx="45720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Crawled from </a:t>
            </a:r>
            <a:r>
              <a:rPr lang="en-US" sz="2200" b="1" dirty="0"/>
              <a:t>Debatepedia</a:t>
            </a:r>
            <a:r>
              <a:rPr lang="en-US" sz="2200" dirty="0"/>
              <a:t>: an encyclopedia of pro and con arguments</a:t>
            </a:r>
          </a:p>
          <a:p>
            <a:r>
              <a:rPr lang="en-US" sz="2200" dirty="0"/>
              <a:t>Each debate topic has a set of queries associated with it</a:t>
            </a:r>
          </a:p>
          <a:p>
            <a:r>
              <a:rPr lang="en-US" sz="2200" dirty="0"/>
              <a:t>Each query has a set of documents and an abstractive summary associated with each document</a:t>
            </a:r>
          </a:p>
          <a:p>
            <a:r>
              <a:rPr lang="en-US" b="1" dirty="0"/>
              <a:t>Triples (</a:t>
            </a:r>
            <a:r>
              <a:rPr lang="tr-TR" b="1" dirty="0"/>
              <a:t>12695</a:t>
            </a:r>
            <a:r>
              <a:rPr lang="en-US" b="1" dirty="0"/>
              <a:t>)</a:t>
            </a:r>
            <a:r>
              <a:rPr lang="en-US" dirty="0"/>
              <a:t>: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Query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>
                <a:solidFill>
                  <a:srgbClr val="00B0F0"/>
                </a:solidFill>
              </a:rPr>
              <a:t>Document</a:t>
            </a:r>
            <a:r>
              <a:rPr lang="en-US" sz="2400" dirty="0">
                <a:solidFill>
                  <a:srgbClr val="00B050"/>
                </a:solidFill>
              </a:rPr>
              <a:t>, Summary)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Extractive vs Abstractive Summarization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3259" y="1913704"/>
            <a:ext cx="8749190" cy="1631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Roger Federer</a:t>
            </a:r>
            <a:r>
              <a:rPr lang="en-US" sz="2000" dirty="0"/>
              <a:t> wins a </a:t>
            </a:r>
            <a:r>
              <a:rPr lang="en-US" sz="2000" dirty="0">
                <a:solidFill>
                  <a:srgbClr val="00B050"/>
                </a:solidFill>
              </a:rPr>
              <a:t>record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eighth</a:t>
            </a:r>
            <a:r>
              <a:rPr lang="en-US" sz="2000" dirty="0"/>
              <a:t> men’s singles title at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Wimbledon </a:t>
            </a:r>
            <a:r>
              <a:rPr lang="en-US" sz="2000" dirty="0"/>
              <a:t>on Sunday.</a:t>
            </a:r>
          </a:p>
          <a:p>
            <a:r>
              <a:rPr lang="en-US" sz="2000" dirty="0"/>
              <a:t>He defeated </a:t>
            </a:r>
            <a:r>
              <a:rPr lang="en-US" sz="2000" dirty="0">
                <a:solidFill>
                  <a:srgbClr val="00B0F0"/>
                </a:solidFill>
              </a:rPr>
              <a:t>Marin </a:t>
            </a:r>
            <a:r>
              <a:rPr lang="en-US" sz="2000" dirty="0" err="1">
                <a:solidFill>
                  <a:srgbClr val="00B0F0"/>
                </a:solidFill>
              </a:rPr>
              <a:t>Cilic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in straight sets with 6-3, 6-1, 6-4. </a:t>
            </a:r>
            <a:r>
              <a:rPr lang="en-US" sz="2000" dirty="0" err="1"/>
              <a:t>Cilic</a:t>
            </a:r>
            <a:r>
              <a:rPr lang="en-US" sz="2000" dirty="0"/>
              <a:t> appeared to struggle</a:t>
            </a:r>
          </a:p>
          <a:p>
            <a:r>
              <a:rPr lang="en-US" sz="2000" dirty="0"/>
              <a:t> with a foot injury but the Swiss was in imperious form on Centre Court, winning </a:t>
            </a:r>
          </a:p>
          <a:p>
            <a:r>
              <a:rPr lang="en-US" sz="2000" dirty="0"/>
              <a:t>the final in one hour and 41 minutes. It is Federer’s 19th grand slam title</a:t>
            </a:r>
          </a:p>
          <a:p>
            <a:r>
              <a:rPr lang="en-US" sz="2000" dirty="0"/>
              <a:t> and his second of 2017 following victory at the Australian Open in January.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9" y="2099419"/>
            <a:ext cx="2680698" cy="3143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3259" y="4427061"/>
            <a:ext cx="4561762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/>
              <a:t>Extractive Summarization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Roger Federer wins a record eighth men’s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singles title at Wimbledon on Sunday.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3430" y="4427061"/>
            <a:ext cx="3909019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/>
              <a:t>Abstractive Summarization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Roger Federer wins record eighth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Wimbledon title against Marin </a:t>
            </a:r>
            <a:r>
              <a:rPr lang="en-US" sz="2000" dirty="0" err="1">
                <a:solidFill>
                  <a:srgbClr val="0070C0"/>
                </a:solidFill>
              </a:rPr>
              <a:t>Cilic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Merge 11"/>
          <p:cNvSpPr/>
          <p:nvPr/>
        </p:nvSpPr>
        <p:spPr>
          <a:xfrm>
            <a:off x="5163000" y="3812570"/>
            <a:ext cx="788276" cy="34684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rge 12"/>
          <p:cNvSpPr/>
          <p:nvPr/>
        </p:nvSpPr>
        <p:spPr>
          <a:xfrm>
            <a:off x="9663801" y="3812570"/>
            <a:ext cx="788276" cy="34684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419980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ROUGE-1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ROUGE-2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ROUGE-L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  <a:r>
                        <a:rPr lang="en-US" baseline="0" dirty="0"/>
                        <a:t> e-a-d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Query</a:t>
                      </a:r>
                      <a:r>
                        <a:rPr lang="en-US" baseline="-25000" dirty="0" err="1"/>
                        <a:t>enc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Query</a:t>
                      </a:r>
                      <a:r>
                        <a:rPr lang="en-US" baseline="-25000" dirty="0" err="1"/>
                        <a:t>attn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 [Chen et. al, 2016]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M2 [Chen et. al</a:t>
                      </a:r>
                      <a:r>
                        <a:rPr lang="en-US" baseline="0" dirty="0"/>
                        <a:t>, 2016]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33.85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32.99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31.36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37.31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41.26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18.75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40.43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1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Anecdotal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445" y="1473492"/>
            <a:ext cx="9926372" cy="15081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/>
              <a:t>Source Text : </a:t>
            </a:r>
            <a:r>
              <a:rPr lang="en-US" dirty="0"/>
              <a:t>Fuel cell critics point out that hydrogen is flammable, but so is gasoline. Unlike gasoline, </a:t>
            </a:r>
          </a:p>
          <a:p>
            <a:r>
              <a:rPr lang="en-US" dirty="0"/>
              <a:t>which can pool up and burn for a long time, hydrogen dissipates rapidly. Gas tanks tend to be easily </a:t>
            </a:r>
          </a:p>
          <a:p>
            <a:r>
              <a:rPr lang="en-US" dirty="0"/>
              <a:t>punctured, thin-walled containers, while the latest hydrogen tanks are made from Kevlar. Also, gaseous </a:t>
            </a:r>
          </a:p>
          <a:p>
            <a:r>
              <a:rPr lang="en-US" dirty="0"/>
              <a:t>hydrogen isn’t the only method of storage under consideration – BMW is looking at liquid storage while </a:t>
            </a:r>
          </a:p>
          <a:p>
            <a:r>
              <a:rPr lang="en-US" dirty="0"/>
              <a:t>other researchers are looking at chemical compound storage, such as boron pellets.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948" y="3327461"/>
            <a:ext cx="4749505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Query</a:t>
            </a:r>
            <a:r>
              <a:rPr lang="en-US" dirty="0"/>
              <a:t>: safety are hydrogen fuel cell vehicles safe</a:t>
            </a:r>
          </a:p>
        </p:txBody>
      </p:sp>
      <p:sp>
        <p:nvSpPr>
          <p:cNvPr id="7" name="Merge 6"/>
          <p:cNvSpPr/>
          <p:nvPr/>
        </p:nvSpPr>
        <p:spPr>
          <a:xfrm>
            <a:off x="5176181" y="3899959"/>
            <a:ext cx="866900" cy="3800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3787" y="4428610"/>
            <a:ext cx="9219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Reference</a:t>
            </a:r>
            <a:r>
              <a:rPr lang="en-US" sz="2400" dirty="0"/>
              <a:t> : </a:t>
            </a:r>
            <a:r>
              <a:rPr lang="en-US" sz="2400" dirty="0">
                <a:solidFill>
                  <a:srgbClr val="00B050"/>
                </a:solidFill>
              </a:rPr>
              <a:t>hydrogen in cars is less dangerous than gasoline </a:t>
            </a:r>
          </a:p>
          <a:p>
            <a:r>
              <a:rPr lang="en-US" sz="2400" b="1" dirty="0" err="1"/>
              <a:t>Query</a:t>
            </a:r>
            <a:r>
              <a:rPr lang="en-US" sz="2400" b="1" baseline="-25000" dirty="0" err="1"/>
              <a:t>att</a:t>
            </a:r>
            <a:r>
              <a:rPr lang="en-US" sz="2400" dirty="0"/>
              <a:t>: hydrogen is </a:t>
            </a:r>
            <a:r>
              <a:rPr lang="en-US" sz="2400" u="sng" dirty="0"/>
              <a:t>hydrogen hydrogen hydrogen</a:t>
            </a:r>
            <a:r>
              <a:rPr lang="en-US" sz="2400" dirty="0"/>
              <a:t> fuel energy </a:t>
            </a:r>
          </a:p>
          <a:p>
            <a:r>
              <a:rPr lang="en-US" sz="2400" b="1" dirty="0"/>
              <a:t>SD1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F0"/>
                </a:solidFill>
              </a:rPr>
              <a:t>hydrogen in cars is reduce risk than fuel </a:t>
            </a:r>
          </a:p>
          <a:p>
            <a:r>
              <a:rPr lang="en-US" sz="2400" b="1" dirty="0"/>
              <a:t>SD2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hydrogen in cars is less dangerous than gasoline</a:t>
            </a:r>
          </a:p>
        </p:txBody>
      </p:sp>
    </p:spTree>
    <p:extLst>
      <p:ext uri="{BB962C8B-B14F-4D97-AF65-F5344CB8AC3E}">
        <p14:creationId xmlns:p14="http://schemas.microsoft.com/office/powerpoint/2010/main" val="7940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Anecdotal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7661" y="1709738"/>
            <a:ext cx="8996694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/>
              <a:t>Source Text : </a:t>
            </a:r>
            <a:r>
              <a:rPr lang="en-US" sz="2400" dirty="0"/>
              <a:t>:The basis of all animal rights should be the Golden Rule: </a:t>
            </a:r>
          </a:p>
          <a:p>
            <a:r>
              <a:rPr lang="en-US" sz="2400" dirty="0"/>
              <a:t>we should treat them as we would wish them to treat us, </a:t>
            </a:r>
          </a:p>
          <a:p>
            <a:r>
              <a:rPr lang="en-US" sz="2400" dirty="0"/>
              <a:t>were any other species in our dominant position.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5716" y="3220347"/>
            <a:ext cx="6587829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Query</a:t>
            </a:r>
            <a:r>
              <a:rPr lang="en-US"/>
              <a:t>: do animals have rights that makes eating them inappropriate</a:t>
            </a:r>
            <a:endParaRPr lang="en-US" dirty="0"/>
          </a:p>
        </p:txBody>
      </p:sp>
      <p:sp>
        <p:nvSpPr>
          <p:cNvPr id="7" name="Merge 6"/>
          <p:cNvSpPr/>
          <p:nvPr/>
        </p:nvSpPr>
        <p:spPr>
          <a:xfrm>
            <a:off x="5176180" y="3811628"/>
            <a:ext cx="866900" cy="3800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7661" y="4191638"/>
            <a:ext cx="9322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Reference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animals should be </a:t>
            </a:r>
            <a:r>
              <a:rPr lang="en-US" sz="2400" u="sng" dirty="0">
                <a:solidFill>
                  <a:srgbClr val="00B050"/>
                </a:solidFill>
              </a:rPr>
              <a:t>treated</a:t>
            </a:r>
            <a:r>
              <a:rPr lang="en-US" sz="2400" dirty="0">
                <a:solidFill>
                  <a:srgbClr val="00B050"/>
                </a:solidFill>
              </a:rPr>
              <a:t> as we would want to be </a:t>
            </a:r>
            <a:r>
              <a:rPr lang="en-US" sz="2400" u="sng" dirty="0">
                <a:solidFill>
                  <a:srgbClr val="00B050"/>
                </a:solidFill>
              </a:rPr>
              <a:t>treated</a:t>
            </a:r>
            <a:r>
              <a:rPr lang="en-US" sz="2400" u="sng" dirty="0"/>
              <a:t> </a:t>
            </a:r>
          </a:p>
          <a:p>
            <a:r>
              <a:rPr lang="en-US" sz="2400" b="1" dirty="0" err="1"/>
              <a:t>Query</a:t>
            </a:r>
            <a:r>
              <a:rPr lang="en-US" sz="2400" b="1" baseline="-25000" dirty="0" err="1"/>
              <a:t>att</a:t>
            </a:r>
            <a:r>
              <a:rPr lang="en-US" sz="2400" dirty="0"/>
              <a:t>: animals should be </a:t>
            </a:r>
            <a:r>
              <a:rPr lang="en-US" sz="2400" u="sng" dirty="0"/>
              <a:t>treated</a:t>
            </a:r>
            <a:r>
              <a:rPr lang="en-US" sz="2400" dirty="0"/>
              <a:t> as we would protect to be </a:t>
            </a:r>
            <a:r>
              <a:rPr lang="en-US" sz="2400" u="sng" dirty="0"/>
              <a:t>treated </a:t>
            </a:r>
          </a:p>
          <a:p>
            <a:r>
              <a:rPr lang="en-US" sz="2400" b="1" dirty="0"/>
              <a:t>D1</a:t>
            </a:r>
            <a:r>
              <a:rPr lang="en-US" sz="2400" dirty="0"/>
              <a:t>: animals should be </a:t>
            </a:r>
            <a:r>
              <a:rPr lang="en-US" sz="2400" u="sng" dirty="0"/>
              <a:t>treated</a:t>
            </a:r>
            <a:r>
              <a:rPr lang="en-US" sz="2400" dirty="0"/>
              <a:t> as we most individual to be </a:t>
            </a:r>
            <a:r>
              <a:rPr lang="en-US" sz="2400" u="sng" dirty="0"/>
              <a:t>treated </a:t>
            </a:r>
          </a:p>
          <a:p>
            <a:r>
              <a:rPr lang="en-US" sz="2400" b="1" dirty="0"/>
              <a:t>SD1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F0"/>
                </a:solidFill>
              </a:rPr>
              <a:t>animals should be </a:t>
            </a:r>
            <a:r>
              <a:rPr lang="en-US" sz="2400" u="sng" dirty="0">
                <a:solidFill>
                  <a:srgbClr val="00B0F0"/>
                </a:solidFill>
              </a:rPr>
              <a:t>treated</a:t>
            </a:r>
            <a:r>
              <a:rPr lang="en-US" sz="2400" dirty="0">
                <a:solidFill>
                  <a:srgbClr val="00B0F0"/>
                </a:solidFill>
              </a:rPr>
              <a:t> as we would physically to be </a:t>
            </a:r>
            <a:r>
              <a:rPr lang="en-US" sz="2400" u="sng" dirty="0">
                <a:solidFill>
                  <a:srgbClr val="00B0F0"/>
                </a:solidFill>
              </a:rPr>
              <a:t>treated</a:t>
            </a:r>
            <a:r>
              <a:rPr lang="en-US" sz="2400" u="sng" dirty="0"/>
              <a:t> </a:t>
            </a:r>
          </a:p>
          <a:p>
            <a:r>
              <a:rPr lang="en-US" sz="2400" b="1" dirty="0"/>
              <a:t>D2</a:t>
            </a:r>
            <a:r>
              <a:rPr lang="en-US" sz="2400" dirty="0"/>
              <a:t>: animals should be </a:t>
            </a:r>
            <a:r>
              <a:rPr lang="en-US" sz="2400" u="sng" dirty="0"/>
              <a:t>treated</a:t>
            </a:r>
            <a:r>
              <a:rPr lang="en-US" sz="2400" dirty="0"/>
              <a:t> as we would illegal to be </a:t>
            </a:r>
            <a:r>
              <a:rPr lang="en-US" sz="2400" u="sng" dirty="0"/>
              <a:t>treated </a:t>
            </a:r>
          </a:p>
          <a:p>
            <a:r>
              <a:rPr lang="en-US" sz="2400" b="1" dirty="0"/>
              <a:t>SD2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animals should be </a:t>
            </a:r>
            <a:r>
              <a:rPr lang="en-US" sz="2400" u="sng" dirty="0">
                <a:solidFill>
                  <a:srgbClr val="00B050"/>
                </a:solidFill>
              </a:rPr>
              <a:t>treated</a:t>
            </a:r>
            <a:r>
              <a:rPr lang="en-US" sz="2400" dirty="0">
                <a:solidFill>
                  <a:srgbClr val="00B050"/>
                </a:solidFill>
              </a:rPr>
              <a:t> as those would want to be </a:t>
            </a:r>
            <a:r>
              <a:rPr lang="en-US" sz="2400" u="sng" dirty="0">
                <a:solidFill>
                  <a:srgbClr val="00B050"/>
                </a:solidFill>
              </a:rPr>
              <a:t>treated</a:t>
            </a:r>
          </a:p>
        </p:txBody>
      </p:sp>
    </p:spTree>
    <p:extLst>
      <p:ext uri="{BB962C8B-B14F-4D97-AF65-F5344CB8AC3E}">
        <p14:creationId xmlns:p14="http://schemas.microsoft.com/office/powerpoint/2010/main" val="125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Diversity</a:t>
            </a:r>
            <a:r>
              <a:rPr lang="en-US" dirty="0"/>
              <a:t> based Attention Mechanism</a:t>
            </a:r>
          </a:p>
          <a:p>
            <a:pPr lvl="1"/>
            <a:r>
              <a:rPr lang="en-US" dirty="0"/>
              <a:t>Alleviates undesired repeating words/phrases.</a:t>
            </a:r>
          </a:p>
          <a:p>
            <a:pPr lvl="1"/>
            <a:r>
              <a:rPr lang="en-US" dirty="0"/>
              <a:t>Flexible enough to allow repetition when required.</a:t>
            </a:r>
          </a:p>
          <a:p>
            <a:endParaRPr lang="en-US" dirty="0"/>
          </a:p>
          <a:p>
            <a:r>
              <a:rPr lang="en-US" dirty="0"/>
              <a:t>Dataset on </a:t>
            </a:r>
            <a:r>
              <a:rPr lang="en-US" dirty="0">
                <a:solidFill>
                  <a:srgbClr val="00B050"/>
                </a:solidFill>
              </a:rPr>
              <a:t>Query-based Abstractive </a:t>
            </a:r>
            <a:r>
              <a:rPr lang="en-US" dirty="0"/>
              <a:t>Summarization</a:t>
            </a:r>
          </a:p>
          <a:p>
            <a:pPr lvl="1"/>
            <a:r>
              <a:rPr lang="en-US" dirty="0"/>
              <a:t>Created from Debatepedia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with different NLG tasks using Diversity Model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Abstractive Summarization</a:t>
            </a:r>
          </a:p>
          <a:p>
            <a:pPr lvl="1"/>
            <a:r>
              <a:rPr lang="en-US" dirty="0"/>
              <a:t>NLG from Structured Data</a:t>
            </a:r>
          </a:p>
          <a:p>
            <a:pPr lvl="1"/>
            <a:r>
              <a:rPr lang="en-US" dirty="0"/>
              <a:t>Natural Question Generation</a:t>
            </a:r>
          </a:p>
          <a:p>
            <a:pPr lvl="1"/>
            <a:r>
              <a:rPr lang="en-US" dirty="0"/>
              <a:t>Image Captioning</a:t>
            </a:r>
          </a:p>
          <a:p>
            <a:pPr lvl="1"/>
            <a:r>
              <a:rPr lang="en-US" dirty="0"/>
              <a:t>Video Summarization</a:t>
            </a:r>
          </a:p>
        </p:txBody>
      </p:sp>
    </p:spTree>
    <p:extLst>
      <p:ext uri="{BB962C8B-B14F-4D97-AF65-F5344CB8AC3E}">
        <p14:creationId xmlns:p14="http://schemas.microsoft.com/office/powerpoint/2010/main" val="156895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156" y="2704564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7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Query-based Abstractive Summarization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62163"/>
            <a:ext cx="5408613" cy="36432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62163"/>
            <a:ext cx="5334374" cy="2255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00" y="2092367"/>
            <a:ext cx="5088570" cy="16240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01" y="2121528"/>
            <a:ext cx="5006569" cy="782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92367"/>
            <a:ext cx="5363773" cy="3613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" y="3982171"/>
            <a:ext cx="5334375" cy="1717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8" y="3982171"/>
            <a:ext cx="5038352" cy="1681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8" y="3997340"/>
            <a:ext cx="5038352" cy="7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84" y="28085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Recap</a:t>
            </a:r>
            <a:r>
              <a:rPr lang="en-US" dirty="0"/>
              <a:t> : Attention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86352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274127" y="2125998"/>
            <a:ext cx="3808714" cy="247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162944" y="3145466"/>
            <a:ext cx="4775582" cy="247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53223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31648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88498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10073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66923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45348" y="3361662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325172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003597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682022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60447" y="3853278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038872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853223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31648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88498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10073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66923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245348" y="4755384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089198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767623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446048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124473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802898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481323" y="4290810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399106" y="2196538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077531" y="2196538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434381" y="2196538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55956" y="2196538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9112806" y="2196538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399106" y="3361662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077531" y="3361662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434381" y="3361662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755956" y="3361662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112806" y="3361662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635080" y="289708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313505" y="289708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991931" y="289708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670356" y="289708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2" idx="2"/>
          </p:cNvCxnSpPr>
          <p:nvPr/>
        </p:nvCxnSpPr>
        <p:spPr>
          <a:xfrm flipV="1">
            <a:off x="9348781" y="289708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3"/>
            <a:endCxn id="63" idx="1"/>
          </p:cNvCxnSpPr>
          <p:nvPr/>
        </p:nvCxnSpPr>
        <p:spPr>
          <a:xfrm>
            <a:off x="6871055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3"/>
            <a:endCxn id="65" idx="1"/>
          </p:cNvCxnSpPr>
          <p:nvPr/>
        </p:nvCxnSpPr>
        <p:spPr>
          <a:xfrm>
            <a:off x="7549480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5" idx="3"/>
            <a:endCxn id="64" idx="1"/>
          </p:cNvCxnSpPr>
          <p:nvPr/>
        </p:nvCxnSpPr>
        <p:spPr>
          <a:xfrm>
            <a:off x="8227905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4" idx="3"/>
            <a:endCxn id="66" idx="1"/>
          </p:cNvCxnSpPr>
          <p:nvPr/>
        </p:nvCxnSpPr>
        <p:spPr>
          <a:xfrm>
            <a:off x="8906330" y="382623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28460" y="1311635"/>
            <a:ext cx="14748" cy="54126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ight Arrow 110"/>
          <p:cNvSpPr/>
          <p:nvPr/>
        </p:nvSpPr>
        <p:spPr>
          <a:xfrm>
            <a:off x="5717297" y="3780199"/>
            <a:ext cx="667045" cy="146157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84859" y="2421675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077530" y="478460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DECODER</a:t>
            </a:r>
            <a:endParaRPr lang="en-US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1189542" y="5571585"/>
            <a:ext cx="474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SOURCE: </a:t>
            </a:r>
            <a:r>
              <a:rPr lang="en-US" i="1" dirty="0"/>
              <a:t>Roger Federer wins a record eighth men’s singles title at Wimbledon on Sunday.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97927" y="1793246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   won      the     Wimbledon</a:t>
            </a: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64111" y="3672347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Encoder States </a:t>
            </a:r>
            <a:endParaRPr lang="en-US" sz="1400" b="1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739715" y="4772827"/>
            <a:ext cx="13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Word Embedding </a:t>
            </a:r>
          </a:p>
        </p:txBody>
      </p:sp>
      <p:sp>
        <p:nvSpPr>
          <p:cNvPr id="119" name="TextBox 118"/>
          <p:cNvSpPr txBox="1"/>
          <p:nvPr/>
        </p:nvSpPr>
        <p:spPr>
          <a:xfrm rot="5400000">
            <a:off x="9288801" y="3718067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Decoder States 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9303565" y="2439608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Output</a:t>
            </a:r>
            <a:endParaRPr lang="en-US" sz="1400" b="1" dirty="0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Encoder-Decoder Approaches</a:t>
            </a:r>
            <a:br>
              <a:rPr lang="en-US" dirty="0"/>
            </a:b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297929" y="1793248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97928" y="1793247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Roger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76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7" grpId="0" animBg="1"/>
      <p:bldP spid="6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8" grpId="0"/>
      <p:bldP spid="119" grpId="0"/>
      <p:bldP spid="120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Encoder-Decoder Approaches</a:t>
            </a:r>
            <a:br>
              <a:rPr lang="en-US" dirty="0"/>
            </a:br>
            <a:r>
              <a:rPr lang="en-US" sz="2000" dirty="0"/>
              <a:t>[Cho et. al.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397000"/>
            <a:ext cx="5340350" cy="3723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6865" y="5080498"/>
            <a:ext cx="959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Helvetica" charset="0"/>
              </a:rPr>
              <a:t>Reported BLEU scores for machine translation task for sentences of a given length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8789" y="5967329"/>
            <a:ext cx="10189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/>
                <a:latin typeface="Helvetica" charset="0"/>
              </a:rPr>
              <a:t>Key Limitation</a:t>
            </a:r>
            <a:r>
              <a:rPr lang="en-US" dirty="0">
                <a:effectLst/>
                <a:latin typeface="Helvetica" charset="0"/>
              </a:rPr>
              <a:t>: Performance of the model suffers as the length of the sentences increases</a:t>
            </a:r>
          </a:p>
        </p:txBody>
      </p:sp>
    </p:spTree>
    <p:extLst>
      <p:ext uri="{BB962C8B-B14F-4D97-AF65-F5344CB8AC3E}">
        <p14:creationId xmlns:p14="http://schemas.microsoft.com/office/powerpoint/2010/main" val="107476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6440196" y="2139733"/>
            <a:ext cx="3808714" cy="247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62" idx="0"/>
            <a:endCxn id="2" idx="2"/>
          </p:cNvCxnSpPr>
          <p:nvPr/>
        </p:nvCxnSpPr>
        <p:spPr>
          <a:xfrm rot="16200000" flipV="1">
            <a:off x="5063839" y="1731481"/>
            <a:ext cx="787561" cy="2625195"/>
          </a:xfrm>
          <a:prstGeom prst="bentConnector3">
            <a:avLst>
              <a:gd name="adj1" fmla="val 30966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519509" y="2271489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197934" y="2271489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554784" y="2271489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876359" y="2271489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9233209" y="2271489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534241" y="3437859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197934" y="3436613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554784" y="3436613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876359" y="3436613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233209" y="3436613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770217" y="2997846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433908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112334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790759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2" idx="2"/>
          </p:cNvCxnSpPr>
          <p:nvPr/>
        </p:nvCxnSpPr>
        <p:spPr>
          <a:xfrm flipV="1">
            <a:off x="9483916" y="2973285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3"/>
          </p:cNvCxnSpPr>
          <p:nvPr/>
        </p:nvCxnSpPr>
        <p:spPr>
          <a:xfrm>
            <a:off x="7006190" y="3902433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3"/>
            <a:endCxn id="65" idx="1"/>
          </p:cNvCxnSpPr>
          <p:nvPr/>
        </p:nvCxnSpPr>
        <p:spPr>
          <a:xfrm>
            <a:off x="7669883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5" idx="3"/>
            <a:endCxn id="64" idx="1"/>
          </p:cNvCxnSpPr>
          <p:nvPr/>
        </p:nvCxnSpPr>
        <p:spPr>
          <a:xfrm>
            <a:off x="8348308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4" idx="3"/>
            <a:endCxn id="66" idx="1"/>
          </p:cNvCxnSpPr>
          <p:nvPr/>
        </p:nvCxnSpPr>
        <p:spPr>
          <a:xfrm>
            <a:off x="9026733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91164" y="2736236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999012" y="3856665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Encoder States </a:t>
            </a:r>
            <a:endParaRPr lang="en-US" sz="1400" b="1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957145"/>
            <a:ext cx="13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Word Embedding </a:t>
            </a:r>
          </a:p>
        </p:txBody>
      </p:sp>
      <p:sp>
        <p:nvSpPr>
          <p:cNvPr id="119" name="TextBox 118"/>
          <p:cNvSpPr txBox="1"/>
          <p:nvPr/>
        </p:nvSpPr>
        <p:spPr>
          <a:xfrm rot="5400000">
            <a:off x="9409204" y="3793018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Decoder States 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9423968" y="2514559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Output</a:t>
            </a:r>
            <a:endParaRPr lang="en-US" sz="1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061016" y="2046291"/>
            <a:ext cx="2168009" cy="6040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Attention Mechanism</a:t>
            </a:r>
          </a:p>
        </p:txBody>
      </p:sp>
      <p:cxnSp>
        <p:nvCxnSpPr>
          <p:cNvPr id="4" name="Straight Arrow Connector 3"/>
          <p:cNvCxnSpPr>
            <a:stCxn id="9" idx="0"/>
            <a:endCxn id="2" idx="2"/>
          </p:cNvCxnSpPr>
          <p:nvPr/>
        </p:nvCxnSpPr>
        <p:spPr>
          <a:xfrm flipV="1">
            <a:off x="2224099" y="2650298"/>
            <a:ext cx="1920922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0"/>
            <a:endCxn id="2" idx="2"/>
          </p:cNvCxnSpPr>
          <p:nvPr/>
        </p:nvCxnSpPr>
        <p:spPr>
          <a:xfrm flipV="1">
            <a:off x="2902524" y="2650298"/>
            <a:ext cx="1242497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" idx="0"/>
            <a:endCxn id="2" idx="2"/>
          </p:cNvCxnSpPr>
          <p:nvPr/>
        </p:nvCxnSpPr>
        <p:spPr>
          <a:xfrm flipV="1">
            <a:off x="3580949" y="2650298"/>
            <a:ext cx="564072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0"/>
            <a:endCxn id="2" idx="2"/>
          </p:cNvCxnSpPr>
          <p:nvPr/>
        </p:nvCxnSpPr>
        <p:spPr>
          <a:xfrm flipH="1" flipV="1">
            <a:off x="4145021" y="2650298"/>
            <a:ext cx="114353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0"/>
            <a:endCxn id="2" idx="2"/>
          </p:cNvCxnSpPr>
          <p:nvPr/>
        </p:nvCxnSpPr>
        <p:spPr>
          <a:xfrm flipH="1" flipV="1">
            <a:off x="4145021" y="2650298"/>
            <a:ext cx="79277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4" idx="0"/>
            <a:endCxn id="2" idx="2"/>
          </p:cNvCxnSpPr>
          <p:nvPr/>
        </p:nvCxnSpPr>
        <p:spPr>
          <a:xfrm flipH="1" flipV="1">
            <a:off x="4145021" y="2650298"/>
            <a:ext cx="1471203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569516" y="4839446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DECODER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310663" y="5810828"/>
            <a:ext cx="474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SOURCE: </a:t>
            </a:r>
            <a:r>
              <a:rPr lang="en-US" i="1" dirty="0"/>
              <a:t>Roger Federer wins a record eighth men’s singles title at Wimbledon on Sunday.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19508" y="1852632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   won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19507" y="1849451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19508" y="1857156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</a:t>
            </a:r>
          </a:p>
        </p:txBody>
      </p:sp>
      <p:cxnSp>
        <p:nvCxnSpPr>
          <p:cNvPr id="35" name="Elbow Connector 34"/>
          <p:cNvCxnSpPr>
            <a:stCxn id="2" idx="0"/>
            <a:endCxn id="63" idx="2"/>
          </p:cNvCxnSpPr>
          <p:nvPr/>
        </p:nvCxnSpPr>
        <p:spPr>
          <a:xfrm rot="16200000" flipH="1">
            <a:off x="4629730" y="1561582"/>
            <a:ext cx="2319470" cy="3288888"/>
          </a:xfrm>
          <a:prstGeom prst="bentConnector5">
            <a:avLst>
              <a:gd name="adj1" fmla="val -9856"/>
              <a:gd name="adj2" fmla="val 62892"/>
              <a:gd name="adj3" fmla="val 136353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63" idx="0"/>
            <a:endCxn id="2" idx="2"/>
          </p:cNvCxnSpPr>
          <p:nvPr/>
        </p:nvCxnSpPr>
        <p:spPr>
          <a:xfrm rot="16200000" flipV="1">
            <a:off x="5396308" y="1399012"/>
            <a:ext cx="786315" cy="3288888"/>
          </a:xfrm>
          <a:prstGeom prst="bentConnector3">
            <a:avLst>
              <a:gd name="adj1" fmla="val 30936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" idx="0"/>
            <a:endCxn id="65" idx="2"/>
          </p:cNvCxnSpPr>
          <p:nvPr/>
        </p:nvCxnSpPr>
        <p:spPr>
          <a:xfrm rot="16200000" flipH="1">
            <a:off x="4968942" y="1222370"/>
            <a:ext cx="2319470" cy="3967313"/>
          </a:xfrm>
          <a:prstGeom prst="bentConnector5">
            <a:avLst>
              <a:gd name="adj1" fmla="val -9856"/>
              <a:gd name="adj2" fmla="val 55020"/>
              <a:gd name="adj3" fmla="val 137000"/>
            </a:avLst>
          </a:prstGeom>
          <a:ln w="28575"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519506" y="1853798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Roger    Federer   won    the     Wimbledon</a:t>
            </a:r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Encoder-Decoder With Attention</a:t>
            </a:r>
            <a:br>
              <a:rPr lang="en-US" dirty="0"/>
            </a:br>
            <a:r>
              <a:rPr lang="en-US" sz="3200" dirty="0"/>
              <a:t>[</a:t>
            </a:r>
            <a:r>
              <a:rPr lang="en-US" sz="3200" dirty="0" err="1"/>
              <a:t>Bahdanau</a:t>
            </a:r>
            <a:r>
              <a:rPr lang="en-US" sz="3200" dirty="0"/>
              <a:t> et. al. 2015]</a:t>
            </a:r>
          </a:p>
        </p:txBody>
      </p:sp>
    </p:spTree>
    <p:extLst>
      <p:ext uri="{BB962C8B-B14F-4D97-AF65-F5344CB8AC3E}">
        <p14:creationId xmlns:p14="http://schemas.microsoft.com/office/powerpoint/2010/main" val="8940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06" grpId="0" animBg="1"/>
      <p:bldP spid="11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12" grpId="0"/>
      <p:bldP spid="116" grpId="0"/>
      <p:bldP spid="118" grpId="0"/>
      <p:bldP spid="119" grpId="0"/>
      <p:bldP spid="120" grpId="0"/>
      <p:bldP spid="2" grpId="0" animBg="1"/>
      <p:bldP spid="90" grpId="0"/>
      <p:bldP spid="75" grpId="0"/>
      <p:bldP spid="76" grpId="0"/>
      <p:bldP spid="78" grpId="0"/>
      <p:bldP spid="79" grpId="0"/>
      <p:bldP spid="79" grpId="1"/>
      <p:bldP spid="79" grpId="2"/>
      <p:bldP spid="99" grpId="0"/>
      <p:bldP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6440196" y="2139733"/>
            <a:ext cx="3808714" cy="247132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6200000" flipV="1">
            <a:off x="4975356" y="1749090"/>
            <a:ext cx="787561" cy="2628830"/>
          </a:xfrm>
          <a:prstGeom prst="bentConnector3">
            <a:avLst>
              <a:gd name="adj1" fmla="val 36556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noFill/>
          <a:ln w="38100"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74114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58953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58953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58953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58953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98986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83825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83825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83825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83825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519509" y="2271489"/>
            <a:ext cx="471949" cy="700549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197934" y="2271489"/>
            <a:ext cx="471949" cy="700549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554784" y="2271489"/>
            <a:ext cx="471949" cy="700549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876359" y="2271489"/>
            <a:ext cx="471949" cy="700549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9233209" y="2271489"/>
            <a:ext cx="471949" cy="700549"/>
          </a:xfrm>
          <a:prstGeom prst="roundRect">
            <a:avLst/>
          </a:prstGeom>
          <a:noFill/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534241" y="3437859"/>
            <a:ext cx="471949" cy="9291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197934" y="3436613"/>
            <a:ext cx="471949" cy="9291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554784" y="3436613"/>
            <a:ext cx="471949" cy="9291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876359" y="3436613"/>
            <a:ext cx="471949" cy="9291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233209" y="3436613"/>
            <a:ext cx="471949" cy="9291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770217" y="2997846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433908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112334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790759" y="297203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2" idx="2"/>
          </p:cNvCxnSpPr>
          <p:nvPr/>
        </p:nvCxnSpPr>
        <p:spPr>
          <a:xfrm flipV="1">
            <a:off x="9483916" y="2973285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3"/>
          </p:cNvCxnSpPr>
          <p:nvPr/>
        </p:nvCxnSpPr>
        <p:spPr>
          <a:xfrm>
            <a:off x="7006190" y="3902433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3"/>
            <a:endCxn id="65" idx="1"/>
          </p:cNvCxnSpPr>
          <p:nvPr/>
        </p:nvCxnSpPr>
        <p:spPr>
          <a:xfrm>
            <a:off x="7669883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5" idx="3"/>
            <a:endCxn id="64" idx="1"/>
          </p:cNvCxnSpPr>
          <p:nvPr/>
        </p:nvCxnSpPr>
        <p:spPr>
          <a:xfrm>
            <a:off x="8348308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4" idx="3"/>
            <a:endCxn id="66" idx="1"/>
          </p:cNvCxnSpPr>
          <p:nvPr/>
        </p:nvCxnSpPr>
        <p:spPr>
          <a:xfrm>
            <a:off x="9026733" y="3901187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92811" y="2822818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999012" y="3856665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Encoder States </a:t>
            </a:r>
            <a:endParaRPr lang="en-US" sz="1400" b="1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957145"/>
            <a:ext cx="13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Word Embedding </a:t>
            </a:r>
          </a:p>
        </p:txBody>
      </p:sp>
      <p:sp>
        <p:nvSpPr>
          <p:cNvPr id="119" name="TextBox 118"/>
          <p:cNvSpPr txBox="1"/>
          <p:nvPr/>
        </p:nvSpPr>
        <p:spPr>
          <a:xfrm rot="5400000">
            <a:off x="9409204" y="3793018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Decoder States 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9423968" y="2514559"/>
            <a:ext cx="134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Output</a:t>
            </a:r>
            <a:endParaRPr lang="en-US" sz="1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666548" y="2046291"/>
            <a:ext cx="2949675" cy="60400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Sparse</a:t>
            </a:r>
            <a:r>
              <a:rPr lang="en-US" sz="2000" dirty="0"/>
              <a:t> Attention Mechanism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28938" y="2630229"/>
            <a:ext cx="1917287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07363" y="2630229"/>
            <a:ext cx="1238862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485788" y="2630229"/>
            <a:ext cx="560437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046225" y="2630229"/>
            <a:ext cx="11798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4046225" y="2630229"/>
            <a:ext cx="796413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4046225" y="2630229"/>
            <a:ext cx="147483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499925" y="4666006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DECODER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310663" y="5810828"/>
            <a:ext cx="474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SOURCE: </a:t>
            </a:r>
            <a:r>
              <a:rPr lang="en-US" i="1" dirty="0"/>
              <a:t>Roger Federer wins a record equaling sixth men’s singles title at Aus Open on Sunday.</a:t>
            </a:r>
          </a:p>
        </p:txBody>
      </p:sp>
      <p:cxnSp>
        <p:nvCxnSpPr>
          <p:cNvPr id="35" name="Elbow Connector 34"/>
          <p:cNvCxnSpPr>
            <a:stCxn id="2" idx="0"/>
            <a:endCxn id="63" idx="2"/>
          </p:cNvCxnSpPr>
          <p:nvPr/>
        </p:nvCxnSpPr>
        <p:spPr>
          <a:xfrm rot="16200000" flipH="1">
            <a:off x="4627912" y="1559765"/>
            <a:ext cx="2319470" cy="3292523"/>
          </a:xfrm>
          <a:prstGeom prst="bentConnector5">
            <a:avLst>
              <a:gd name="adj1" fmla="val -9856"/>
              <a:gd name="adj2" fmla="val 65013"/>
              <a:gd name="adj3" fmla="val 117326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519509" y="1827102"/>
            <a:ext cx="445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Federer   won    </a:t>
            </a:r>
            <a:r>
              <a:rPr lang="en-US" sz="1600" b="1"/>
              <a:t>Aus    Open     again</a:t>
            </a:r>
            <a:endParaRPr lang="en-US" sz="1600" b="1" dirty="0"/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Encoder-Decoder With Attention</a:t>
            </a:r>
            <a:br>
              <a:rPr lang="en-US" dirty="0"/>
            </a:br>
            <a:r>
              <a:rPr lang="en-US" sz="3200" dirty="0"/>
              <a:t>[</a:t>
            </a:r>
            <a:r>
              <a:rPr lang="en-US" sz="3200" dirty="0" err="1"/>
              <a:t>Bahdanau</a:t>
            </a:r>
            <a:r>
              <a:rPr lang="en-US" sz="3200" dirty="0"/>
              <a:t> et. al. 2015]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3" y="3824573"/>
            <a:ext cx="348945" cy="33308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2" y="3824572"/>
            <a:ext cx="389311" cy="36330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67" y="3829250"/>
            <a:ext cx="399391" cy="36260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19" y="3824044"/>
            <a:ext cx="400796" cy="36436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9" y="3794250"/>
            <a:ext cx="404801" cy="3834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2" y="3779519"/>
            <a:ext cx="398270" cy="3720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95" y="5154524"/>
            <a:ext cx="351012" cy="27191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01" y="5173775"/>
            <a:ext cx="365844" cy="26202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00" y="5155353"/>
            <a:ext cx="370787" cy="30651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2" y="5161366"/>
            <a:ext cx="360900" cy="28179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18" y="5136275"/>
            <a:ext cx="380675" cy="29168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2" y="5114552"/>
            <a:ext cx="380675" cy="29663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5" y="3750491"/>
            <a:ext cx="385540" cy="34129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13" y="3749244"/>
            <a:ext cx="410821" cy="33497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43" y="3749244"/>
            <a:ext cx="410821" cy="32865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6" y="3736858"/>
            <a:ext cx="391860" cy="32865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20" y="3752655"/>
            <a:ext cx="385540" cy="32865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78" y="2472662"/>
            <a:ext cx="362116" cy="33578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90" y="2488121"/>
            <a:ext cx="414787" cy="32261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96" y="2472561"/>
            <a:ext cx="408203" cy="329196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08" y="2496124"/>
            <a:ext cx="388451" cy="32919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80" y="2478287"/>
            <a:ext cx="401619" cy="3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06" grpId="0" animBg="1"/>
      <p:bldP spid="11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12" grpId="0"/>
      <p:bldP spid="116" grpId="0"/>
      <p:bldP spid="118" grpId="0"/>
      <p:bldP spid="119" grpId="0"/>
      <p:bldP spid="120" grpId="0"/>
      <p:bldP spid="2" grpId="0" animBg="1"/>
      <p:bldP spid="90" grpId="0"/>
      <p:bldP spid="75" grpId="0"/>
      <p:bldP spid="99" grpId="0"/>
      <p:bldP spid="9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Limitation of models described so far</a:t>
            </a:r>
            <a:r>
              <a:rPr lang="mr-IN" sz="3600" dirty="0"/>
              <a:t>…</a:t>
            </a:r>
            <a:br>
              <a:rPr lang="en-US" sz="3600" dirty="0"/>
            </a:br>
            <a:r>
              <a:rPr lang="en-US" sz="2000" dirty="0"/>
              <a:t>[</a:t>
            </a:r>
            <a:r>
              <a:rPr lang="en-US" sz="2000" dirty="0" err="1"/>
              <a:t>Baskaran</a:t>
            </a:r>
            <a:r>
              <a:rPr lang="en-US" sz="2000" dirty="0"/>
              <a:t> et. al. 2016]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1871662"/>
            <a:ext cx="11199377" cy="2991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3594" y="5320658"/>
            <a:ext cx="848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/>
                <a:latin typeface="Helvetica" charset="0"/>
              </a:rPr>
              <a:t>Key Limitation</a:t>
            </a:r>
            <a:r>
              <a:rPr lang="en-US" dirty="0">
                <a:effectLst/>
                <a:latin typeface="Helvetica" charset="0"/>
              </a:rPr>
              <a:t>: The models described so far tend to repeat phrases in the output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7243763" y="3798063"/>
            <a:ext cx="4110037" cy="342899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0238" y="4386263"/>
            <a:ext cx="2828925" cy="37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917</Words>
  <Application>Microsoft Macintosh PowerPoint</Application>
  <PresentationFormat>Widescreen</PresentationFormat>
  <Paragraphs>202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Mangal</vt:lpstr>
      <vt:lpstr>Wingdings</vt:lpstr>
      <vt:lpstr>Office Theme</vt:lpstr>
      <vt:lpstr>Diversity driven Attention Model for Query-based Abstractive Summarization </vt:lpstr>
      <vt:lpstr>Extractive vs Abstractive Summarization</vt:lpstr>
      <vt:lpstr>Query-based Abstractive Summarization</vt:lpstr>
      <vt:lpstr>Recap : Attention Mechanism</vt:lpstr>
      <vt:lpstr>Encoder-Decoder Approaches </vt:lpstr>
      <vt:lpstr>Limitation of Encoder-Decoder Approaches [Cho et. al. 2014]</vt:lpstr>
      <vt:lpstr>Encoder-Decoder With Attention [Bahdanau et. al. 2015]</vt:lpstr>
      <vt:lpstr>Encoder-Decoder With Attention [Bahdanau et. al. 2015]</vt:lpstr>
      <vt:lpstr>Limitation of models described so far… [Baskaran et. al. 2016]</vt:lpstr>
      <vt:lpstr>PROPOSED Solution</vt:lpstr>
      <vt:lpstr>Solution Approach 1 (D1)</vt:lpstr>
      <vt:lpstr>Solution Approach 2 (D2)</vt:lpstr>
      <vt:lpstr>Removing hard constraints</vt:lpstr>
      <vt:lpstr>Illustration</vt:lpstr>
      <vt:lpstr>Model for Query-based  Abstractive Summarization</vt:lpstr>
      <vt:lpstr>PowerPoint Presentation</vt:lpstr>
      <vt:lpstr>Available Datasets</vt:lpstr>
      <vt:lpstr>NEW DATASET!!!!!</vt:lpstr>
      <vt:lpstr>Data Creation</vt:lpstr>
      <vt:lpstr>Experimental Results</vt:lpstr>
      <vt:lpstr>Anecdotal Examples</vt:lpstr>
      <vt:lpstr>Anecdotal Examples</vt:lpstr>
      <vt:lpstr>Key Contributions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driven Attention Model for Query-based Abstractive Summarization </dc:title>
  <dc:creator>Anirban Laha</dc:creator>
  <cp:lastModifiedBy>Anirban Laha</cp:lastModifiedBy>
  <cp:revision>136</cp:revision>
  <dcterms:created xsi:type="dcterms:W3CDTF">2017-07-23T13:16:02Z</dcterms:created>
  <dcterms:modified xsi:type="dcterms:W3CDTF">2018-11-21T10:58:15Z</dcterms:modified>
</cp:coreProperties>
</file>